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  <p:sldMasterId id="2147483655" r:id="rId2"/>
  </p:sldMasterIdLst>
  <p:notesMasterIdLst>
    <p:notesMasterId r:id="rId24"/>
  </p:notesMasterIdLst>
  <p:handoutMasterIdLst>
    <p:handoutMasterId r:id="rId25"/>
  </p:handoutMasterIdLst>
  <p:sldIdLst>
    <p:sldId id="256" r:id="rId3"/>
    <p:sldId id="292" r:id="rId4"/>
    <p:sldId id="266" r:id="rId5"/>
    <p:sldId id="272" r:id="rId6"/>
    <p:sldId id="269" r:id="rId7"/>
    <p:sldId id="271" r:id="rId8"/>
    <p:sldId id="267" r:id="rId9"/>
    <p:sldId id="289" r:id="rId10"/>
    <p:sldId id="293" r:id="rId11"/>
    <p:sldId id="294" r:id="rId12"/>
    <p:sldId id="295" r:id="rId13"/>
    <p:sldId id="296" r:id="rId14"/>
    <p:sldId id="290" r:id="rId15"/>
    <p:sldId id="274" r:id="rId16"/>
    <p:sldId id="273" r:id="rId17"/>
    <p:sldId id="275" r:id="rId18"/>
    <p:sldId id="276" r:id="rId19"/>
    <p:sldId id="277" r:id="rId20"/>
    <p:sldId id="297" r:id="rId21"/>
    <p:sldId id="298" r:id="rId22"/>
    <p:sldId id="291" r:id="rId2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E6AF00"/>
    <a:srgbClr val="483E68"/>
    <a:srgbClr val="F0E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80" autoAdjust="0"/>
    <p:restoredTop sz="98372" autoAdjust="0"/>
  </p:normalViewPr>
  <p:slideViewPr>
    <p:cSldViewPr>
      <p:cViewPr varScale="1">
        <p:scale>
          <a:sx n="116" d="100"/>
          <a:sy n="116" d="100"/>
        </p:scale>
        <p:origin x="1086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de-DE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de-DE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de-DE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72EC5F-4849-4232-B01D-1B92E304CC27}" type="slidenum">
              <a:rPr lang="en-GB" altLang="de-DE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632094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751DBD-BCFF-4A6E-AEC1-2E99067F9B0C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149633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2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ea typeface="MS PGothic" charset="0"/>
              </a:rPr>
              <a:t>7 Universitäten</a:t>
            </a:r>
          </a:p>
          <a:p>
            <a:r>
              <a:rPr lang="de-DE">
                <a:ea typeface="MS PGothic" charset="0"/>
              </a:rPr>
              <a:t>4 Rechenzentren</a:t>
            </a:r>
          </a:p>
          <a:p>
            <a:r>
              <a:rPr lang="de-DE">
                <a:ea typeface="MS PGothic" charset="0"/>
              </a:rPr>
              <a:t>2 Bibilotheken</a:t>
            </a:r>
          </a:p>
          <a:p>
            <a:r>
              <a:rPr lang="de-DE">
                <a:ea typeface="MS PGothic" charset="0"/>
              </a:rPr>
              <a:t>5 Fachspezifische Partner</a:t>
            </a:r>
          </a:p>
          <a:p>
            <a:r>
              <a:rPr lang="de-DE">
                <a:ea typeface="MS PGothic" charset="0"/>
              </a:rPr>
              <a:t>1 Akademie der Wissenschaften</a:t>
            </a:r>
          </a:p>
          <a:p>
            <a:r>
              <a:rPr lang="de-DE">
                <a:ea typeface="MS PGothic" charset="0"/>
              </a:rPr>
              <a:t>1 kommerzieller Partner</a:t>
            </a:r>
          </a:p>
          <a:p>
            <a:r>
              <a:rPr lang="de-DE">
                <a:ea typeface="MS PGothic" charset="0"/>
              </a:rPr>
              <a:t>1 OKF</a:t>
            </a:r>
          </a:p>
          <a:p>
            <a:r>
              <a:rPr lang="de-DE">
                <a:ea typeface="MS PGothic" charset="0"/>
              </a:rPr>
              <a:t>21 Partner: GCDH in DARIAH-DE II nicht mehr dabei, dafür HAB und INFAI-Leipzig, DHd-Hamburg (UAs UWÜ)</a:t>
            </a:r>
          </a:p>
        </p:txBody>
      </p:sp>
      <p:sp>
        <p:nvSpPr>
          <p:cNvPr id="66563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7777129-694E-8142-96FF-AA2E9A30CEED}" type="slidenum">
              <a:rPr lang="de-DE" sz="1200">
                <a:solidFill>
                  <a:srgbClr val="000000"/>
                </a:solidFill>
              </a:rPr>
              <a:pPr eaLnBrk="1" hangingPunct="1"/>
              <a:t>5</a:t>
            </a:fld>
            <a:endParaRPr lang="de-D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85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de-DE" smtClean="0">
                <a:ea typeface="MS PGothic" pitchFamily="34" charset="-128"/>
              </a:rPr>
              <a:t>Centres de ressources numériques (2005)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9pPr>
          </a:lstStyle>
          <a:p>
            <a:pPr eaLnBrk="1" hangingPunct="1"/>
            <a:fld id="{3D8D9946-E2B5-48B2-B259-151935769AD6}" type="slidenum">
              <a:rPr lang="nl-NL" altLang="de-DE" sz="1200"/>
              <a:pPr eaLnBrk="1" hangingPunct="1"/>
              <a:t>14</a:t>
            </a:fld>
            <a:endParaRPr lang="nl-NL" altLang="de-DE" sz="1200"/>
          </a:p>
        </p:txBody>
      </p:sp>
    </p:spTree>
    <p:extLst>
      <p:ext uri="{BB962C8B-B14F-4D97-AF65-F5344CB8AC3E}">
        <p14:creationId xmlns:p14="http://schemas.microsoft.com/office/powerpoint/2010/main" val="2321072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de-DE" smtClean="0">
              <a:ea typeface="MS PGothic" pitchFamily="34" charset="-128"/>
            </a:endParaRPr>
          </a:p>
        </p:txBody>
      </p:sp>
      <p:sp>
        <p:nvSpPr>
          <p:cNvPr id="56324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9pPr>
          </a:lstStyle>
          <a:p>
            <a:pPr algn="r" eaLnBrk="1" hangingPunct="1"/>
            <a:fld id="{2310564E-86A0-4992-86F4-FF99A01B357F}" type="slidenum">
              <a:rPr lang="nl-NL" altLang="de-DE" sz="1200"/>
              <a:pPr algn="r" eaLnBrk="1" hangingPunct="1"/>
              <a:t>16</a:t>
            </a:fld>
            <a:endParaRPr lang="nl-NL" altLang="de-DE" sz="1200"/>
          </a:p>
        </p:txBody>
      </p:sp>
    </p:spTree>
    <p:extLst>
      <p:ext uri="{BB962C8B-B14F-4D97-AF65-F5344CB8AC3E}">
        <p14:creationId xmlns:p14="http://schemas.microsoft.com/office/powerpoint/2010/main" val="3095682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de-DE" smtClean="0">
              <a:ea typeface="MS PGothic" pitchFamily="34" charset="-128"/>
            </a:endParaRPr>
          </a:p>
        </p:txBody>
      </p:sp>
      <p:sp>
        <p:nvSpPr>
          <p:cNvPr id="6963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9pPr>
          </a:lstStyle>
          <a:p>
            <a:pPr eaLnBrk="1" hangingPunct="1"/>
            <a:fld id="{86324B05-E5A2-4CF0-999F-2B94EF09CE0F}" type="slidenum">
              <a:rPr lang="nl-NL" altLang="de-DE" sz="1200"/>
              <a:pPr eaLnBrk="1" hangingPunct="1"/>
              <a:t>18</a:t>
            </a:fld>
            <a:endParaRPr lang="nl-NL" altLang="de-DE" sz="1200"/>
          </a:p>
        </p:txBody>
      </p:sp>
    </p:spTree>
    <p:extLst>
      <p:ext uri="{BB962C8B-B14F-4D97-AF65-F5344CB8AC3E}">
        <p14:creationId xmlns:p14="http://schemas.microsoft.com/office/powerpoint/2010/main" val="2571064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bmbf.de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7" name="Picture 3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12032" r="9071" b="12032"/>
          <a:stretch>
            <a:fillRect/>
          </a:stretch>
        </p:blipFill>
        <p:spPr bwMode="auto">
          <a:xfrm>
            <a:off x="7380288" y="60325"/>
            <a:ext cx="1728787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6" name="Picture 30" descr="DARIAH-DE-Logo-CMYK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238" y="-1187450"/>
            <a:ext cx="6024563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de-DE" altLang="de-DE" noProof="0" dirty="0" smtClean="0"/>
              <a:t>Formatvorlage des Untertitelmasters durch Klicken bearbeiten</a:t>
            </a:r>
            <a:endParaRPr lang="en-GB" altLang="de-DE" noProof="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bg1">
              <a:lumMod val="75000"/>
              <a:alpha val="10001"/>
            </a:schemeClr>
          </a:solidFill>
        </p:spPr>
        <p:txBody>
          <a:bodyPr/>
          <a:lstStyle>
            <a:lvl1pPr algn="ctr">
              <a:defRPr>
                <a:latin typeface="Arial Rounded MT Bold" pitchFamily="34" charset="0"/>
                <a:cs typeface="Latha" pitchFamily="2" charset="0"/>
              </a:defRPr>
            </a:lvl1pPr>
          </a:lstStyle>
          <a:p>
            <a:pPr lvl="0"/>
            <a:r>
              <a:rPr lang="de-DE" altLang="de-DE" noProof="0" dirty="0" smtClean="0"/>
              <a:t>Titelmasterformat durch Klicken bearbeiten</a:t>
            </a:r>
            <a:endParaRPr lang="en-GB" altLang="de-DE" noProof="0" dirty="0" smtClean="0"/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323850" y="6397625"/>
            <a:ext cx="1597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>
                <a:solidFill>
                  <a:srgbClr val="483E68"/>
                </a:solidFill>
                <a:latin typeface="Arial Rounded MT Bold" pitchFamily="34" charset="0"/>
              </a:rPr>
              <a:t>de.dariah.eu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0DD6D-15BC-4E83-A8E2-94EA083633D9}" type="datetime1">
              <a:rPr lang="en-GB" altLang="de-DE" smtClean="0"/>
              <a:t>15/12/2014</a:t>
            </a:fld>
            <a:endParaRPr lang="en-GB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9876-D653-4B08-81C7-FE5D14C52627}" type="slidenum">
              <a:rPr lang="en-GB" altLang="de-DE" smtClean="0"/>
              <a:pPr/>
              <a:t>‹#›</a:t>
            </a:fld>
            <a:endParaRPr lang="en-GB" alt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78D3DF-7BD7-4E16-A18B-7AD5E99B0524}" type="datetime1">
              <a:rPr lang="en-GB" altLang="de-DE" smtClean="0"/>
              <a:t>15/12/2014</a:t>
            </a:fld>
            <a:endParaRPr lang="en-GB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EB5E6-3FF2-473F-A359-0CE4DF868D0C}" type="slidenum">
              <a:rPr lang="en-GB" altLang="de-DE"/>
              <a:pPr/>
              <a:t>‹#›</a:t>
            </a:fld>
            <a:endParaRPr lang="en-GB" alt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115888"/>
            <a:ext cx="8425184" cy="7208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dirty="0" err="1" smtClean="0"/>
              <a:t>Folientitel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eintragen</a:t>
            </a:r>
            <a:endParaRPr lang="en-GB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2001079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61150" y="115888"/>
            <a:ext cx="2087563" cy="583406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5288" y="115888"/>
            <a:ext cx="6113462" cy="583406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EBB1ED-5C4B-4B69-8ABC-0DC8B931AE7B}" type="datetime1">
              <a:rPr lang="en-GB" altLang="de-DE" smtClean="0"/>
              <a:t>15/12/2014</a:t>
            </a:fld>
            <a:endParaRPr lang="en-GB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AE8FF-4906-47A4-B9E8-39A029BB1879}" type="slidenum">
              <a:rPr lang="en-GB" altLang="de-DE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831150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301D34-B09E-46FB-A1C0-DBDD6FB524A0}" type="datetime1">
              <a:rPr lang="en-GB" altLang="de-DE" smtClean="0"/>
              <a:t>15/12/2014</a:t>
            </a:fld>
            <a:endParaRPr lang="en-GB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239D1-467C-4139-912D-268D08373531}" type="slidenum">
              <a:rPr lang="en-GB" altLang="de-DE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478105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D1E7D9-B1DA-4A72-BD26-8644E41A3E1B}" type="datetime1">
              <a:rPr lang="en-GB" altLang="de-DE" smtClean="0"/>
              <a:t>15/12/2014</a:t>
            </a:fld>
            <a:endParaRPr lang="en-GB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8563B-F059-4D82-9250-D76BFE0E267B}" type="slidenum">
              <a:rPr lang="en-GB" altLang="de-DE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180683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5EC021-4B1D-4437-B221-31E1A7211090}" type="datetime1">
              <a:rPr lang="en-GB" altLang="de-DE" smtClean="0"/>
              <a:t>15/12/2014</a:t>
            </a:fld>
            <a:endParaRPr lang="en-GB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C0ABE-49F4-499E-B231-0D3D4AB79DE2}" type="slidenum">
              <a:rPr lang="en-GB" altLang="de-DE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475416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B12D26-C7E1-4AD3-B662-FD380F48D166}" type="datetime1">
              <a:rPr lang="en-GB" altLang="de-DE" smtClean="0"/>
              <a:t>15/12/2014</a:t>
            </a:fld>
            <a:endParaRPr lang="en-GB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47E1E-4A25-4E0A-BAE6-289DC13C2F0A}" type="slidenum">
              <a:rPr lang="en-GB" altLang="de-DE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599495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EE79D4-E897-4EA8-96BF-077C6BCC3CE8}" type="datetime1">
              <a:rPr lang="en-GB" altLang="de-DE" smtClean="0"/>
              <a:t>15/12/2014</a:t>
            </a:fld>
            <a:endParaRPr lang="en-GB" alt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1CEC5-107B-40A6-A858-0E59EE8F66AA}" type="slidenum">
              <a:rPr lang="en-GB" altLang="de-DE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871428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E2F182-13A3-4147-9655-FE39C96A0C85}" type="datetime1">
              <a:rPr lang="en-GB" altLang="de-DE" smtClean="0"/>
              <a:t>15/12/2014</a:t>
            </a:fld>
            <a:endParaRPr lang="en-GB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02CBA-0F5F-4008-8ECA-BC0537E06CC9}" type="slidenum">
              <a:rPr lang="en-GB" altLang="de-DE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20079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121FE2-F479-46F6-BA4F-004D21C16A3A}" type="datetime1">
              <a:rPr lang="en-GB" altLang="de-DE" smtClean="0"/>
              <a:t>15/12/2014</a:t>
            </a:fld>
            <a:endParaRPr lang="en-GB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7F8D4-5881-482A-B4B8-C6CE78818B9F}" type="slidenum">
              <a:rPr lang="en-GB" altLang="de-DE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451676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27D2A3-EC1E-4957-873F-E9AC7FE077CD}" type="datetime1">
              <a:rPr lang="en-GB" altLang="de-DE" smtClean="0"/>
              <a:t>15/12/2014</a:t>
            </a:fld>
            <a:endParaRPr lang="en-GB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EC07D-3341-4C25-B9AC-A801BD038B81}" type="slidenum">
              <a:rPr lang="en-GB" altLang="de-DE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706398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D178-20D7-49F7-94C2-9D5F42C1DFE1}" type="datetime1">
              <a:rPr lang="en-GB" altLang="de-DE" smtClean="0"/>
              <a:t>15/12/2014</a:t>
            </a:fld>
            <a:endParaRPr lang="en-GB" alt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9876-D653-4B08-81C7-FE5D14C52627}" type="slidenum">
              <a:rPr lang="en-GB" altLang="de-DE" smtClean="0"/>
              <a:pPr/>
              <a:t>‹#›</a:t>
            </a:fld>
            <a:endParaRPr lang="en-GB" altLang="de-DE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115889"/>
            <a:ext cx="8425184" cy="7208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dirty="0" err="1" smtClean="0"/>
              <a:t>Folientitel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eintragen</a:t>
            </a:r>
            <a:endParaRPr lang="en-GB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37472235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27780-C3FF-40C7-94A9-4A35EE97DAD5}" type="datetime1">
              <a:rPr lang="en-GB" altLang="de-DE" smtClean="0"/>
              <a:t>15/12/2014</a:t>
            </a:fld>
            <a:endParaRPr lang="en-GB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95483-341E-4704-8F18-92426F33AB1E}" type="slidenum">
              <a:rPr lang="en-GB" altLang="de-DE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972613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D0EDA3-00F6-463B-8333-EA9C3DF1A532}" type="datetime1">
              <a:rPr lang="en-GB" altLang="de-DE" smtClean="0"/>
              <a:t>15/12/2014</a:t>
            </a:fld>
            <a:endParaRPr lang="en-GB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2E1A8-51B4-453A-B375-5CEE0BF239B0}" type="slidenum">
              <a:rPr lang="en-GB" altLang="de-DE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951452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DE1876-2F22-40B0-9766-29C3613F4E20}" type="datetime1">
              <a:rPr lang="en-GB" altLang="de-DE" smtClean="0"/>
              <a:t>15/12/2014</a:t>
            </a:fld>
            <a:endParaRPr lang="en-GB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E6290-4415-41DC-9964-7B6E37045198}" type="slidenum">
              <a:rPr lang="en-GB" altLang="de-DE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739636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195E-0366-46E6-B030-4505DCCF201B}" type="datetime1">
              <a:rPr lang="en-GB" altLang="de-DE" smtClean="0"/>
              <a:t>15/12/2014</a:t>
            </a:fld>
            <a:endParaRPr lang="en-GB" alt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9876-D653-4B08-81C7-FE5D14C52627}" type="slidenum">
              <a:rPr lang="en-GB" altLang="de-DE" smtClean="0"/>
              <a:pPr/>
              <a:t>‹#›</a:t>
            </a:fld>
            <a:endParaRPr lang="en-GB" altLang="de-DE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115889"/>
            <a:ext cx="8425184" cy="7208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dirty="0" err="1" smtClean="0"/>
              <a:t>Folientitel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eintragen</a:t>
            </a:r>
            <a:endParaRPr lang="en-GB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3354411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1484313"/>
            <a:ext cx="4100512" cy="4465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100513" cy="4465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B1A8C9-18CC-4A0C-B7B6-669572B114A2}" type="datetime1">
              <a:rPr lang="en-GB" altLang="de-DE" smtClean="0"/>
              <a:t>15/12/2014</a:t>
            </a:fld>
            <a:endParaRPr lang="en-GB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62676-1615-4745-B4D6-D6961E499EBF}" type="slidenum">
              <a:rPr lang="en-GB" altLang="de-DE"/>
              <a:pPr/>
              <a:t>‹#›</a:t>
            </a:fld>
            <a:endParaRPr lang="en-GB" altLang="de-DE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115889"/>
            <a:ext cx="8425184" cy="7208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dirty="0" err="1" smtClean="0"/>
              <a:t>Folientitel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eintragen</a:t>
            </a:r>
            <a:endParaRPr lang="en-GB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810688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DE9C42-8860-4AA2-B0CA-451DD6CE20E5}" type="datetime1">
              <a:rPr lang="en-GB" altLang="de-DE" smtClean="0"/>
              <a:t>15/12/2014</a:t>
            </a:fld>
            <a:endParaRPr lang="en-GB" alt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89B01-4F04-473B-8F01-9020D2BD6D5B}" type="slidenum">
              <a:rPr lang="en-GB" altLang="de-DE"/>
              <a:pPr/>
              <a:t>‹#›</a:t>
            </a:fld>
            <a:endParaRPr lang="en-GB" altLang="de-DE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115889"/>
            <a:ext cx="8425184" cy="7208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dirty="0" err="1" smtClean="0"/>
              <a:t>Folientitel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eintragen</a:t>
            </a:r>
            <a:endParaRPr lang="en-GB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4106367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5498AE-3BB9-4530-9174-451C6F10679A}" type="datetime1">
              <a:rPr lang="en-GB" altLang="de-DE" smtClean="0"/>
              <a:t>15/12/2014</a:t>
            </a:fld>
            <a:endParaRPr lang="en-GB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5DFFC-E47A-4397-A056-8DFEE1BCD791}" type="slidenum">
              <a:rPr lang="en-GB" altLang="de-DE"/>
              <a:pPr/>
              <a:t>‹#›</a:t>
            </a:fld>
            <a:endParaRPr lang="en-GB" alt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115889"/>
            <a:ext cx="8425184" cy="7208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dirty="0" err="1" smtClean="0"/>
              <a:t>Folientitel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eintragen</a:t>
            </a:r>
            <a:endParaRPr lang="en-GB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410587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1C1D8F-73D3-417C-AB2B-D341A3591570}" type="datetime1">
              <a:rPr lang="en-GB" altLang="de-DE" smtClean="0"/>
              <a:t>15/12/2014</a:t>
            </a:fld>
            <a:endParaRPr lang="en-GB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D0158-A618-41AA-813F-2E8E65742340}" type="slidenum">
              <a:rPr lang="en-GB" altLang="de-DE"/>
              <a:pPr/>
              <a:t>‹#›</a:t>
            </a:fld>
            <a:endParaRPr lang="en-GB" alt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115889"/>
            <a:ext cx="8425184" cy="7208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dirty="0" err="1" smtClean="0"/>
              <a:t>Folientitel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eintragen</a:t>
            </a:r>
            <a:endParaRPr lang="en-GB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3992623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39CF61-D636-4C32-8B21-FCA05302B6CD}" type="datetime1">
              <a:rPr lang="en-GB" altLang="de-DE" smtClean="0"/>
              <a:t>15/12/2014</a:t>
            </a:fld>
            <a:endParaRPr lang="en-GB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25104-160E-4DE6-A1C0-7C1AB9ADED01}" type="slidenum">
              <a:rPr lang="en-GB" altLang="de-DE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34703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035A79-C63F-4AD2-8131-73C6C9B28312}" type="datetime1">
              <a:rPr lang="en-GB" altLang="de-DE" smtClean="0"/>
              <a:t>15/12/2014</a:t>
            </a:fld>
            <a:endParaRPr lang="en-GB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D3E47-1A9F-41D0-8CA0-4B059F0E9674}" type="slidenum">
              <a:rPr lang="en-GB" altLang="de-DE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25999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115889"/>
            <a:ext cx="8425184" cy="7208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dirty="0" err="1" smtClean="0"/>
              <a:t>Folientitel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eintragen</a:t>
            </a:r>
            <a:endParaRPr lang="en-GB" altLang="de-DE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84313"/>
            <a:ext cx="8353425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dirty="0" err="1" smtClean="0"/>
              <a:t>Textmasterformate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durch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Klicken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bearbeiten</a:t>
            </a:r>
            <a:endParaRPr lang="en-GB" altLang="de-DE" dirty="0" smtClean="0"/>
          </a:p>
          <a:p>
            <a:pPr lvl="1"/>
            <a:r>
              <a:rPr lang="en-GB" altLang="de-DE" dirty="0" err="1" smtClean="0"/>
              <a:t>Zweite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Ebene</a:t>
            </a:r>
            <a:endParaRPr lang="en-GB" altLang="de-DE" dirty="0" smtClean="0"/>
          </a:p>
          <a:p>
            <a:pPr lvl="2"/>
            <a:r>
              <a:rPr lang="en-GB" altLang="de-DE" dirty="0" err="1" smtClean="0"/>
              <a:t>Dritte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Ebene</a:t>
            </a:r>
            <a:endParaRPr lang="en-GB" altLang="de-DE" dirty="0" smtClean="0"/>
          </a:p>
          <a:p>
            <a:pPr lvl="3"/>
            <a:r>
              <a:rPr lang="en-GB" altLang="de-DE" dirty="0" err="1" smtClean="0"/>
              <a:t>Vierte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Ebene</a:t>
            </a:r>
            <a:endParaRPr lang="en-GB" altLang="de-DE" dirty="0" smtClean="0"/>
          </a:p>
          <a:p>
            <a:pPr lvl="4"/>
            <a:r>
              <a:rPr lang="en-GB" altLang="de-DE" dirty="0" err="1" smtClean="0"/>
              <a:t>Fünfte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Ebene</a:t>
            </a:r>
            <a:endParaRPr lang="en-GB" altLang="de-DE" dirty="0" smtClean="0"/>
          </a:p>
        </p:txBody>
      </p:sp>
      <p:sp>
        <p:nvSpPr>
          <p:cNvPr id="8214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51725" y="6381750"/>
            <a:ext cx="16303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04E410-291E-40FD-AE6F-E5D11FB21B6A}" type="datetime1">
              <a:rPr lang="en-GB" altLang="de-DE" smtClean="0"/>
              <a:t>15/12/2014</a:t>
            </a:fld>
            <a:endParaRPr lang="en-GB" altLang="de-DE"/>
          </a:p>
        </p:txBody>
      </p:sp>
      <p:sp>
        <p:nvSpPr>
          <p:cNvPr id="8215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3" y="6381750"/>
            <a:ext cx="4321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de-DE"/>
          </a:p>
        </p:txBody>
      </p:sp>
      <p:sp>
        <p:nvSpPr>
          <p:cNvPr id="8216" name="Rectangle 2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2588" y="6381750"/>
            <a:ext cx="7191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fld id="{114C9876-D653-4B08-81C7-FE5D14C52627}" type="slidenum">
              <a:rPr lang="en-GB" altLang="de-DE"/>
              <a:pPr/>
              <a:t>‹#›</a:t>
            </a:fld>
            <a:endParaRPr lang="en-GB" alt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93296"/>
            <a:ext cx="18351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483E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483E68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483E68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483E68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483E6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483E6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483E6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483E6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483E68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0EF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Outline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Textmasterformate durch Klicken bearbeiten</a:t>
            </a:r>
          </a:p>
          <a:p>
            <a:pPr lvl="1"/>
            <a:r>
              <a:rPr lang="en-GB" altLang="de-DE" smtClean="0"/>
              <a:t>Zweite Ebene</a:t>
            </a:r>
          </a:p>
          <a:p>
            <a:pPr lvl="2"/>
            <a:r>
              <a:rPr lang="en-GB" altLang="de-DE" smtClean="0"/>
              <a:t>Dritte Ebene</a:t>
            </a:r>
          </a:p>
          <a:p>
            <a:pPr lvl="3"/>
            <a:r>
              <a:rPr lang="en-GB" altLang="de-DE" smtClean="0"/>
              <a:t>Vierte Ebene</a:t>
            </a:r>
          </a:p>
          <a:p>
            <a:pPr lvl="4"/>
            <a:r>
              <a:rPr lang="en-GB" altLang="de-DE" smtClean="0"/>
              <a:t>Fünfte Ebene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51725" y="6381750"/>
            <a:ext cx="16303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292A36-94F1-420B-ACC8-961DFC0673AD}" type="datetime1">
              <a:rPr lang="en-GB" altLang="de-DE" smtClean="0"/>
              <a:t>15/12/2014</a:t>
            </a:fld>
            <a:endParaRPr lang="en-GB" altLang="de-DE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3" y="6381750"/>
            <a:ext cx="4321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de-DE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2588" y="6381750"/>
            <a:ext cx="7191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fld id="{474C46D9-8A23-4BD6-891C-D926D7C14047}" type="slidenum">
              <a:rPr lang="en-GB" altLang="de-DE"/>
              <a:pPr/>
              <a:t>‹#›</a:t>
            </a:fld>
            <a:endParaRPr lang="en-GB" altLang="de-DE"/>
          </a:p>
        </p:txBody>
      </p:sp>
      <p:pic>
        <p:nvPicPr>
          <p:cNvPr id="16400" name="Picture 16" descr="DARIAH-DE-Logo-ohne-Unterschrift-RGB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37288"/>
            <a:ext cx="183515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483E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483E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483E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483E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483E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483E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483E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483E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483E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wmf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wmf"/><Relationship Id="rId4" Type="http://schemas.openxmlformats.org/officeDocument/2006/relationships/image" Target="../media/image9.jpeg"/><Relationship Id="rId9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/>
          <a:p>
            <a:r>
              <a:rPr lang="de-DE" sz="2800" b="1" dirty="0" smtClean="0"/>
              <a:t>Dr. Heike </a:t>
            </a:r>
            <a:r>
              <a:rPr lang="de-DE" sz="2800" b="1" dirty="0" err="1" smtClean="0"/>
              <a:t>Neuroth</a:t>
            </a:r>
            <a:endParaRPr lang="de-DE" sz="2800" b="1" dirty="0" smtClean="0"/>
          </a:p>
          <a:p>
            <a:r>
              <a:rPr lang="de-DE" sz="2800" dirty="0" smtClean="0">
                <a:ea typeface="MS PGothic" charset="0"/>
              </a:rPr>
              <a:t>Head </a:t>
            </a:r>
            <a:r>
              <a:rPr lang="de-DE" sz="2800" dirty="0">
                <a:ea typeface="MS PGothic" charset="0"/>
              </a:rPr>
              <a:t>Research &amp; Development Department</a:t>
            </a:r>
            <a:br>
              <a:rPr lang="de-DE" sz="2800" dirty="0">
                <a:ea typeface="MS PGothic" charset="0"/>
              </a:rPr>
            </a:br>
            <a:r>
              <a:rPr lang="de-DE" sz="2800" dirty="0">
                <a:ea typeface="MS PGothic" charset="0"/>
              </a:rPr>
              <a:t>Göttingen State </a:t>
            </a:r>
            <a:r>
              <a:rPr lang="de-DE" sz="2800" dirty="0" err="1">
                <a:ea typeface="MS PGothic" charset="0"/>
              </a:rPr>
              <a:t>and</a:t>
            </a:r>
            <a:r>
              <a:rPr lang="de-DE" sz="2800" dirty="0">
                <a:ea typeface="MS PGothic" charset="0"/>
              </a:rPr>
              <a:t> University </a:t>
            </a:r>
            <a:r>
              <a:rPr lang="de-DE" sz="2800" dirty="0" smtClean="0">
                <a:ea typeface="MS PGothic" charset="0"/>
              </a:rPr>
              <a:t>Library</a:t>
            </a:r>
          </a:p>
          <a:p>
            <a:endParaRPr lang="de-DE" sz="2800" dirty="0" smtClean="0">
              <a:ea typeface="MS PGothic" charset="0"/>
            </a:endParaRPr>
          </a:p>
          <a:p>
            <a:r>
              <a:rPr lang="de-DE" sz="1200" b="1" smtClean="0"/>
              <a:t>© CC </a:t>
            </a:r>
            <a:r>
              <a:rPr lang="de-DE" sz="1200" b="1" dirty="0"/>
              <a:t>BY 4.0</a:t>
            </a:r>
            <a:br>
              <a:rPr lang="de-DE" sz="1200" b="1" dirty="0"/>
            </a:br>
            <a:r>
              <a:rPr lang="de-DE" sz="1200" b="1" dirty="0"/>
              <a:t>https://creativecommons.org/licenses/by/4.0/</a:t>
            </a:r>
            <a:r>
              <a:rPr lang="de-DE" sz="1200" dirty="0">
                <a:ea typeface="MS PGothic" charset="0"/>
              </a:rPr>
              <a:t/>
            </a:r>
            <a:br>
              <a:rPr lang="de-DE" sz="1200" dirty="0">
                <a:ea typeface="MS PGothic" charset="0"/>
              </a:rPr>
            </a:br>
            <a:r>
              <a:rPr lang="de-DE" sz="2800" dirty="0">
                <a:ea typeface="MS PGothic" charset="0"/>
              </a:rPr>
              <a:t/>
            </a:r>
            <a:br>
              <a:rPr lang="de-DE" sz="2800" dirty="0">
                <a:ea typeface="MS PGothic" charset="0"/>
              </a:rPr>
            </a:br>
            <a:r>
              <a:rPr lang="de-DE" sz="2800" dirty="0">
                <a:ea typeface="MS PGothic" charset="0"/>
              </a:rPr>
              <a:t/>
            </a:r>
            <a:br>
              <a:rPr lang="de-DE" sz="2800" dirty="0">
                <a:ea typeface="MS PGothic" charset="0"/>
              </a:rPr>
            </a:br>
            <a:endParaRPr lang="de-DE" sz="2800" dirty="0"/>
          </a:p>
          <a:p>
            <a:endParaRPr lang="de-DE" sz="2800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600" dirty="0" smtClean="0">
                <a:ea typeface="ＭＳ Ｐゴシック" pitchFamily="34" charset="-128"/>
              </a:rPr>
              <a:t>DARIAH-DE &amp; DARIAH-EU 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74823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err="1"/>
              <a:t>Lessons</a:t>
            </a:r>
            <a:r>
              <a:rPr lang="de-DE" sz="3600" dirty="0"/>
              <a:t> </a:t>
            </a:r>
            <a:r>
              <a:rPr lang="de-DE" sz="3600" dirty="0" err="1"/>
              <a:t>Learned</a:t>
            </a:r>
            <a:r>
              <a:rPr lang="de-DE" sz="3600" dirty="0"/>
              <a:t>: </a:t>
            </a:r>
            <a:r>
              <a:rPr lang="de-DE" sz="3600" dirty="0" err="1"/>
              <a:t>Discipline-specific</a:t>
            </a:r>
            <a:endParaRPr lang="de-DE" sz="3600" dirty="0"/>
          </a:p>
        </p:txBody>
      </p:sp>
      <p:sp>
        <p:nvSpPr>
          <p:cNvPr id="23555" name="Inhaltsplatzhalter 2"/>
          <p:cNvSpPr>
            <a:spLocks noGrp="1"/>
          </p:cNvSpPr>
          <p:nvPr>
            <p:ph idx="1"/>
          </p:nvPr>
        </p:nvSpPr>
        <p:spPr>
          <a:xfrm>
            <a:off x="395288" y="980057"/>
            <a:ext cx="8569200" cy="4969223"/>
          </a:xfrm>
        </p:spPr>
        <p:txBody>
          <a:bodyPr/>
          <a:lstStyle/>
          <a:p>
            <a:r>
              <a:rPr lang="de-DE" sz="2400" dirty="0" smtClean="0">
                <a:ea typeface="ＭＳ Ｐゴシック" pitchFamily="34" charset="-128"/>
              </a:rPr>
              <a:t>Different </a:t>
            </a:r>
            <a:r>
              <a:rPr lang="de-DE" sz="2400" dirty="0" err="1" smtClean="0">
                <a:ea typeface="ＭＳ Ｐゴシック" pitchFamily="34" charset="-128"/>
              </a:rPr>
              <a:t>speed</a:t>
            </a:r>
            <a:r>
              <a:rPr lang="de-DE" sz="2400" dirty="0" smtClean="0">
                <a:ea typeface="ＭＳ Ｐゴシック" pitchFamily="34" charset="-128"/>
              </a:rPr>
              <a:t> </a:t>
            </a:r>
            <a:r>
              <a:rPr lang="de-DE" sz="2400" dirty="0" err="1" smtClean="0">
                <a:ea typeface="ＭＳ Ｐゴシック" pitchFamily="34" charset="-128"/>
              </a:rPr>
              <a:t>of</a:t>
            </a:r>
            <a:r>
              <a:rPr lang="de-DE" sz="2400" dirty="0">
                <a:ea typeface="ＭＳ Ｐゴシック" pitchFamily="34" charset="-128"/>
              </a:rPr>
              <a:t> </a:t>
            </a:r>
            <a:r>
              <a:rPr lang="de-DE" sz="2400" dirty="0" err="1" smtClean="0">
                <a:ea typeface="ＭＳ Ｐゴシック" pitchFamily="34" charset="-128"/>
              </a:rPr>
              <a:t>development</a:t>
            </a:r>
            <a:r>
              <a:rPr lang="de-DE" sz="2400" dirty="0" smtClean="0">
                <a:ea typeface="ＭＳ Ｐゴシック" pitchFamily="34" charset="-128"/>
              </a:rPr>
              <a:t>:</a:t>
            </a:r>
            <a:endParaRPr lang="de-DE" sz="2400" dirty="0">
              <a:ea typeface="ＭＳ Ｐゴシック" pitchFamily="34" charset="-128"/>
            </a:endParaRPr>
          </a:p>
          <a:p>
            <a:pPr lvl="1"/>
            <a:r>
              <a:rPr lang="de-DE" sz="2000" dirty="0">
                <a:ea typeface="ＭＳ Ｐゴシック" pitchFamily="34" charset="-128"/>
                <a:cs typeface="+mn-cs"/>
              </a:rPr>
              <a:t>digital </a:t>
            </a:r>
            <a:r>
              <a:rPr lang="de-DE" sz="2000" dirty="0" err="1">
                <a:ea typeface="ＭＳ Ｐゴシック" pitchFamily="34" charset="-128"/>
                <a:cs typeface="+mn-cs"/>
              </a:rPr>
              <a:t>archaeology</a:t>
            </a:r>
            <a:r>
              <a:rPr lang="de-DE" sz="2000" dirty="0">
                <a:ea typeface="ＭＳ Ｐゴシック" pitchFamily="34" charset="-128"/>
                <a:cs typeface="+mn-cs"/>
              </a:rPr>
              <a:t> … </a:t>
            </a:r>
            <a:r>
              <a:rPr lang="de-DE" sz="2000" dirty="0" err="1">
                <a:ea typeface="ＭＳ Ｐゴシック" pitchFamily="34" charset="-128"/>
                <a:cs typeface="+mn-cs"/>
              </a:rPr>
              <a:t>theology</a:t>
            </a:r>
            <a:r>
              <a:rPr lang="de-DE" sz="2000" dirty="0">
                <a:ea typeface="ＭＳ Ｐゴシック" pitchFamily="34" charset="-128"/>
                <a:cs typeface="+mn-cs"/>
              </a:rPr>
              <a:t> …</a:t>
            </a:r>
          </a:p>
          <a:p>
            <a:r>
              <a:rPr lang="de-DE" sz="2400" dirty="0">
                <a:ea typeface="ＭＳ Ｐゴシック" pitchFamily="34" charset="-128"/>
              </a:rPr>
              <a:t>Different </a:t>
            </a:r>
            <a:r>
              <a:rPr lang="de-DE" sz="2400" dirty="0" err="1">
                <a:ea typeface="ＭＳ Ｐゴシック" pitchFamily="34" charset="-128"/>
              </a:rPr>
              <a:t>methods</a:t>
            </a:r>
            <a:r>
              <a:rPr lang="de-DE" sz="2400" dirty="0">
                <a:ea typeface="ＭＳ Ｐゴシック" pitchFamily="34" charset="-128"/>
              </a:rPr>
              <a:t> </a:t>
            </a:r>
            <a:r>
              <a:rPr lang="de-DE" sz="2400" dirty="0" err="1">
                <a:ea typeface="ＭＳ Ｐゴシック" pitchFamily="34" charset="-128"/>
              </a:rPr>
              <a:t>and</a:t>
            </a:r>
            <a:r>
              <a:rPr lang="de-DE" sz="2400" dirty="0">
                <a:ea typeface="ＭＳ Ｐゴシック" pitchFamily="34" charset="-128"/>
              </a:rPr>
              <a:t> „</a:t>
            </a:r>
            <a:r>
              <a:rPr lang="de-DE" sz="2400" dirty="0" err="1">
                <a:ea typeface="ＭＳ Ｐゴシック" pitchFamily="34" charset="-128"/>
              </a:rPr>
              <a:t>visions</a:t>
            </a:r>
            <a:r>
              <a:rPr lang="de-DE" sz="2400" dirty="0">
                <a:ea typeface="ＭＳ Ｐゴシック" pitchFamily="34" charset="-128"/>
              </a:rPr>
              <a:t>“:</a:t>
            </a:r>
          </a:p>
          <a:p>
            <a:pPr lvl="1"/>
            <a:r>
              <a:rPr lang="de-DE" sz="2000" dirty="0">
                <a:ea typeface="ＭＳ Ｐゴシック" pitchFamily="34" charset="-128"/>
                <a:cs typeface="+mn-cs"/>
              </a:rPr>
              <a:t>Qualitative versus quantitative</a:t>
            </a:r>
          </a:p>
          <a:p>
            <a:pPr lvl="1"/>
            <a:r>
              <a:rPr lang="de-DE" sz="2000" dirty="0">
                <a:ea typeface="ＭＳ Ｐゴシック" pitchFamily="34" charset="-128"/>
                <a:cs typeface="+mn-cs"/>
              </a:rPr>
              <a:t>Big </a:t>
            </a:r>
            <a:r>
              <a:rPr lang="de-DE" sz="2000" dirty="0" err="1">
                <a:ea typeface="ＭＳ Ｐゴシック" pitchFamily="34" charset="-128"/>
                <a:cs typeface="+mn-cs"/>
              </a:rPr>
              <a:t>data</a:t>
            </a:r>
            <a:r>
              <a:rPr lang="de-DE" sz="2000" dirty="0">
                <a:ea typeface="ＭＳ Ｐゴシック" pitchFamily="34" charset="-128"/>
                <a:cs typeface="+mn-cs"/>
              </a:rPr>
              <a:t> versus </a:t>
            </a:r>
            <a:r>
              <a:rPr lang="de-DE" sz="2000" dirty="0" err="1">
                <a:ea typeface="ＭＳ Ｐゴシック" pitchFamily="34" charset="-128"/>
                <a:cs typeface="+mn-cs"/>
              </a:rPr>
              <a:t>small</a:t>
            </a:r>
            <a:r>
              <a:rPr lang="de-DE" sz="2000" dirty="0">
                <a:ea typeface="ＭＳ Ｐゴシック" pitchFamily="34" charset="-128"/>
                <a:cs typeface="+mn-cs"/>
              </a:rPr>
              <a:t>/smart </a:t>
            </a:r>
            <a:r>
              <a:rPr lang="de-DE" sz="2000" dirty="0" err="1">
                <a:ea typeface="ＭＳ Ｐゴシック" pitchFamily="34" charset="-128"/>
                <a:cs typeface="+mn-cs"/>
              </a:rPr>
              <a:t>data</a:t>
            </a:r>
            <a:endParaRPr lang="de-DE" sz="2000" dirty="0">
              <a:ea typeface="ＭＳ Ｐゴシック" pitchFamily="34" charset="-128"/>
              <a:cs typeface="+mn-cs"/>
            </a:endParaRPr>
          </a:p>
          <a:p>
            <a:r>
              <a:rPr lang="de-DE" sz="2400" dirty="0" err="1">
                <a:ea typeface="ＭＳ Ｐゴシック" pitchFamily="34" charset="-128"/>
              </a:rPr>
              <a:t>Role</a:t>
            </a:r>
            <a:r>
              <a:rPr lang="de-DE" sz="2400" dirty="0">
                <a:ea typeface="ＭＳ Ｐゴシック" pitchFamily="34" charset="-128"/>
              </a:rPr>
              <a:t> </a:t>
            </a:r>
            <a:r>
              <a:rPr lang="de-DE" sz="2400" dirty="0" err="1">
                <a:ea typeface="ＭＳ Ｐゴシック" pitchFamily="34" charset="-128"/>
              </a:rPr>
              <a:t>of</a:t>
            </a:r>
            <a:r>
              <a:rPr lang="de-DE" sz="2400" dirty="0">
                <a:ea typeface="ＭＳ Ｐゴシック" pitchFamily="34" charset="-128"/>
              </a:rPr>
              <a:t> </a:t>
            </a:r>
            <a:r>
              <a:rPr lang="de-DE" sz="2400" dirty="0" err="1">
                <a:ea typeface="ＭＳ Ｐゴシック" pitchFamily="34" charset="-128"/>
              </a:rPr>
              <a:t>applied</a:t>
            </a:r>
            <a:r>
              <a:rPr lang="de-DE" sz="2400" dirty="0">
                <a:ea typeface="ＭＳ Ｐゴシック" pitchFamily="34" charset="-128"/>
              </a:rPr>
              <a:t> </a:t>
            </a:r>
            <a:r>
              <a:rPr lang="de-DE" sz="2400" dirty="0" err="1" smtClean="0">
                <a:ea typeface="ＭＳ Ｐゴシック" pitchFamily="34" charset="-128"/>
              </a:rPr>
              <a:t>informatics</a:t>
            </a:r>
            <a:r>
              <a:rPr lang="de-DE" sz="2400" dirty="0" smtClean="0">
                <a:ea typeface="ＭＳ Ｐゴシック" pitchFamily="34" charset="-128"/>
              </a:rPr>
              <a:t>:</a:t>
            </a:r>
            <a:endParaRPr lang="de-DE" sz="2400" dirty="0">
              <a:ea typeface="ＭＳ Ｐゴシック" pitchFamily="34" charset="-128"/>
            </a:endParaRPr>
          </a:p>
          <a:p>
            <a:pPr lvl="1"/>
            <a:r>
              <a:rPr lang="de-DE" sz="2000" dirty="0" smtClean="0">
                <a:ea typeface="ＭＳ Ｐゴシック" pitchFamily="34" charset="-128"/>
                <a:cs typeface="+mn-cs"/>
              </a:rPr>
              <a:t>Research </a:t>
            </a:r>
            <a:r>
              <a:rPr lang="de-DE" sz="2000" dirty="0" err="1">
                <a:ea typeface="ＭＳ Ｐゴシック" pitchFamily="34" charset="-128"/>
                <a:cs typeface="+mn-cs"/>
              </a:rPr>
              <a:t>p</a:t>
            </a:r>
            <a:r>
              <a:rPr lang="de-DE" sz="2000" dirty="0" err="1" smtClean="0">
                <a:ea typeface="ＭＳ Ｐゴシック" pitchFamily="34" charset="-128"/>
                <a:cs typeface="+mn-cs"/>
              </a:rPr>
              <a:t>artner</a:t>
            </a:r>
            <a:r>
              <a:rPr lang="de-DE" sz="2000" dirty="0">
                <a:ea typeface="ＭＳ Ｐゴシック" pitchFamily="34" charset="-128"/>
                <a:cs typeface="+mn-cs"/>
              </a:rPr>
              <a:t>? Service </a:t>
            </a:r>
            <a:r>
              <a:rPr lang="de-DE" sz="2000" dirty="0" err="1">
                <a:ea typeface="ＭＳ Ｐゴシック" pitchFamily="34" charset="-128"/>
                <a:cs typeface="+mn-cs"/>
              </a:rPr>
              <a:t>provider</a:t>
            </a:r>
            <a:r>
              <a:rPr lang="de-DE" sz="2000" dirty="0">
                <a:ea typeface="ＭＳ Ｐゴシック" pitchFamily="34" charset="-128"/>
                <a:cs typeface="+mn-cs"/>
              </a:rPr>
              <a:t>? Common </a:t>
            </a:r>
            <a:r>
              <a:rPr lang="de-DE" sz="2000" dirty="0" err="1">
                <a:ea typeface="ＭＳ Ｐゴシック" pitchFamily="34" charset="-128"/>
                <a:cs typeface="+mn-cs"/>
              </a:rPr>
              <a:t>research</a:t>
            </a:r>
            <a:r>
              <a:rPr lang="de-DE" sz="2000" dirty="0">
                <a:ea typeface="ＭＳ Ｐゴシック" pitchFamily="34" charset="-128"/>
                <a:cs typeface="+mn-cs"/>
              </a:rPr>
              <a:t> </a:t>
            </a:r>
            <a:r>
              <a:rPr lang="de-DE" sz="2000" dirty="0" err="1">
                <a:ea typeface="ＭＳ Ｐゴシック" pitchFamily="34" charset="-128"/>
                <a:cs typeface="+mn-cs"/>
              </a:rPr>
              <a:t>agenda</a:t>
            </a:r>
            <a:r>
              <a:rPr lang="de-DE" sz="2000" dirty="0">
                <a:ea typeface="ＭＳ Ｐゴシック" pitchFamily="34" charset="-128"/>
                <a:cs typeface="+mn-cs"/>
              </a:rPr>
              <a:t>/</a:t>
            </a:r>
            <a:r>
              <a:rPr lang="de-DE" sz="2000" dirty="0" err="1">
                <a:ea typeface="ＭＳ Ｐゴシック" pitchFamily="34" charset="-128"/>
                <a:cs typeface="+mn-cs"/>
              </a:rPr>
              <a:t>question</a:t>
            </a:r>
            <a:r>
              <a:rPr lang="de-DE" sz="2000" dirty="0">
                <a:ea typeface="ＭＳ Ｐゴシック" pitchFamily="34" charset="-128"/>
                <a:cs typeface="+mn-cs"/>
              </a:rPr>
              <a:t>?</a:t>
            </a:r>
          </a:p>
          <a:p>
            <a:pPr lvl="1"/>
            <a:r>
              <a:rPr lang="de-DE" sz="2000" dirty="0">
                <a:ea typeface="ＭＳ Ｐゴシック" pitchFamily="34" charset="-128"/>
                <a:cs typeface="+mn-cs"/>
              </a:rPr>
              <a:t>DH </a:t>
            </a:r>
            <a:r>
              <a:rPr lang="de-DE" sz="2000" dirty="0" err="1" smtClean="0">
                <a:ea typeface="ＭＳ Ｐゴシック" pitchFamily="34" charset="-128"/>
                <a:cs typeface="+mn-cs"/>
              </a:rPr>
              <a:t>as</a:t>
            </a:r>
            <a:r>
              <a:rPr lang="de-DE" sz="2000" dirty="0" smtClean="0">
                <a:ea typeface="ＭＳ Ｐゴシック" pitchFamily="34" charset="-128"/>
                <a:cs typeface="+mn-cs"/>
              </a:rPr>
              <a:t> </a:t>
            </a:r>
            <a:r>
              <a:rPr lang="de-DE" sz="2000" dirty="0" err="1" smtClean="0">
                <a:ea typeface="ＭＳ Ｐゴシック" pitchFamily="34" charset="-128"/>
                <a:cs typeface="+mn-cs"/>
              </a:rPr>
              <a:t>new</a:t>
            </a:r>
            <a:r>
              <a:rPr lang="de-DE" sz="2000" dirty="0" smtClean="0">
                <a:ea typeface="ＭＳ Ｐゴシック" pitchFamily="34" charset="-128"/>
                <a:cs typeface="+mn-cs"/>
              </a:rPr>
              <a:t> </a:t>
            </a:r>
            <a:r>
              <a:rPr lang="de-DE" sz="2000" dirty="0" err="1">
                <a:ea typeface="ＭＳ Ｐゴシック" pitchFamily="34" charset="-128"/>
                <a:cs typeface="+mn-cs"/>
              </a:rPr>
              <a:t>discipline</a:t>
            </a:r>
            <a:r>
              <a:rPr lang="de-DE" sz="2000" dirty="0" smtClean="0">
                <a:ea typeface="ＭＳ Ｐゴシック" pitchFamily="34" charset="-128"/>
                <a:cs typeface="+mn-cs"/>
              </a:rPr>
              <a:t>?</a:t>
            </a:r>
            <a:endParaRPr lang="de-DE" sz="2000" dirty="0">
              <a:ea typeface="ＭＳ Ｐゴシック" pitchFamily="34" charset="-128"/>
              <a:cs typeface="+mn-cs"/>
            </a:endParaRPr>
          </a:p>
          <a:p>
            <a:r>
              <a:rPr lang="de-DE" sz="2400" dirty="0">
                <a:ea typeface="ＭＳ Ｐゴシック" pitchFamily="34" charset="-128"/>
              </a:rPr>
              <a:t>Cross-</a:t>
            </a:r>
            <a:r>
              <a:rPr lang="de-DE" sz="2400" dirty="0" err="1">
                <a:ea typeface="ＭＳ Ｐゴシック" pitchFamily="34" charset="-128"/>
              </a:rPr>
              <a:t>disciplinary</a:t>
            </a:r>
            <a:r>
              <a:rPr lang="de-DE" sz="2400" dirty="0">
                <a:ea typeface="ＭＳ Ｐゴシック" pitchFamily="34" charset="-128"/>
              </a:rPr>
              <a:t> </a:t>
            </a:r>
            <a:r>
              <a:rPr lang="de-DE" sz="2400" dirty="0" err="1">
                <a:ea typeface="ＭＳ Ｐゴシック" pitchFamily="34" charset="-128"/>
              </a:rPr>
              <a:t>commonalities</a:t>
            </a:r>
            <a:r>
              <a:rPr lang="de-DE" sz="2400" dirty="0">
                <a:ea typeface="ＭＳ Ｐゴシック" pitchFamily="34" charset="-128"/>
              </a:rPr>
              <a:t>:</a:t>
            </a:r>
          </a:p>
          <a:p>
            <a:pPr lvl="1"/>
            <a:r>
              <a:rPr lang="de-DE" sz="2000" dirty="0">
                <a:ea typeface="ＭＳ Ｐゴシック" pitchFamily="34" charset="-128"/>
                <a:cs typeface="+mn-cs"/>
              </a:rPr>
              <a:t>(Technical) Research </a:t>
            </a:r>
            <a:r>
              <a:rPr lang="de-DE" sz="2000" dirty="0" err="1">
                <a:ea typeface="ＭＳ Ｐゴシック" pitchFamily="34" charset="-128"/>
                <a:cs typeface="+mn-cs"/>
              </a:rPr>
              <a:t>infrastructure</a:t>
            </a:r>
            <a:r>
              <a:rPr lang="de-DE" sz="2000" dirty="0">
                <a:ea typeface="ＭＳ Ｐゴシック" pitchFamily="34" charset="-128"/>
                <a:cs typeface="+mn-cs"/>
              </a:rPr>
              <a:t> (e.g. AAI)</a:t>
            </a:r>
          </a:p>
          <a:p>
            <a:pPr lvl="1"/>
            <a:r>
              <a:rPr lang="de-DE" sz="2000" dirty="0">
                <a:ea typeface="ＭＳ Ｐゴシック" pitchFamily="34" charset="-128"/>
                <a:cs typeface="+mn-cs"/>
              </a:rPr>
              <a:t>Research </a:t>
            </a:r>
            <a:r>
              <a:rPr lang="de-DE" sz="2000" dirty="0" err="1">
                <a:ea typeface="ＭＳ Ｐゴシック" pitchFamily="34" charset="-128"/>
                <a:cs typeface="+mn-cs"/>
              </a:rPr>
              <a:t>data</a:t>
            </a:r>
            <a:r>
              <a:rPr lang="de-DE" sz="2000" dirty="0">
                <a:ea typeface="ＭＳ Ｐゴシック" pitchFamily="34" charset="-128"/>
                <a:cs typeface="+mn-cs"/>
              </a:rPr>
              <a:t> </a:t>
            </a:r>
            <a:r>
              <a:rPr lang="de-DE" sz="2000" dirty="0" err="1">
                <a:ea typeface="ＭＳ Ｐゴシック" pitchFamily="34" charset="-128"/>
                <a:cs typeface="+mn-cs"/>
              </a:rPr>
              <a:t>curation</a:t>
            </a:r>
            <a:endParaRPr lang="de-DE" sz="2000" dirty="0">
              <a:ea typeface="ＭＳ Ｐゴシック" pitchFamily="34" charset="-128"/>
              <a:cs typeface="+mn-cs"/>
            </a:endParaRPr>
          </a:p>
          <a:p>
            <a:pPr lvl="1"/>
            <a:r>
              <a:rPr lang="de-DE" sz="2000" dirty="0" err="1">
                <a:ea typeface="ＭＳ Ｐゴシック" pitchFamily="34" charset="-128"/>
                <a:cs typeface="+mn-cs"/>
              </a:rPr>
              <a:t>Methods</a:t>
            </a:r>
            <a:r>
              <a:rPr lang="de-DE" sz="2000" dirty="0">
                <a:ea typeface="ＭＳ Ｐゴシック" pitchFamily="34" charset="-128"/>
                <a:cs typeface="+mn-cs"/>
              </a:rPr>
              <a:t> </a:t>
            </a:r>
            <a:r>
              <a:rPr lang="de-DE" sz="2000" dirty="0" err="1">
                <a:ea typeface="ＭＳ Ｐゴシック" pitchFamily="34" charset="-128"/>
                <a:cs typeface="+mn-cs"/>
              </a:rPr>
              <a:t>and</a:t>
            </a:r>
            <a:r>
              <a:rPr lang="de-DE" sz="2000" dirty="0">
                <a:ea typeface="ＭＳ Ｐゴシック" pitchFamily="34" charset="-128"/>
                <a:cs typeface="+mn-cs"/>
              </a:rPr>
              <a:t> </a:t>
            </a:r>
            <a:r>
              <a:rPr lang="de-DE" sz="2000" dirty="0" err="1">
                <a:ea typeface="ＭＳ Ｐゴシック" pitchFamily="34" charset="-128"/>
                <a:cs typeface="+mn-cs"/>
              </a:rPr>
              <a:t>tools</a:t>
            </a:r>
            <a:endParaRPr lang="de-DE" sz="2000" dirty="0">
              <a:ea typeface="ＭＳ Ｐゴシック" pitchFamily="34" charset="-128"/>
              <a:cs typeface="+mn-cs"/>
            </a:endParaRPr>
          </a:p>
          <a:p>
            <a:pPr lvl="1"/>
            <a:r>
              <a:rPr lang="de-DE" sz="2000" dirty="0" err="1">
                <a:ea typeface="ＭＳ Ｐゴシック" pitchFamily="34" charset="-128"/>
                <a:cs typeface="+mn-cs"/>
              </a:rPr>
              <a:t>Publication</a:t>
            </a:r>
            <a:r>
              <a:rPr lang="de-DE" sz="2000" dirty="0">
                <a:ea typeface="ＭＳ Ｐゴシック" pitchFamily="34" charset="-128"/>
                <a:cs typeface="+mn-cs"/>
              </a:rPr>
              <a:t> </a:t>
            </a:r>
            <a:r>
              <a:rPr lang="de-DE" sz="2000" dirty="0" err="1" smtClean="0">
                <a:ea typeface="ＭＳ Ｐゴシック" pitchFamily="34" charset="-128"/>
                <a:cs typeface="+mn-cs"/>
              </a:rPr>
              <a:t>strategy</a:t>
            </a:r>
            <a:r>
              <a:rPr lang="de-DE" sz="2000" dirty="0" smtClean="0">
                <a:ea typeface="ＭＳ Ｐゴシック" pitchFamily="34" charset="-128"/>
                <a:cs typeface="+mn-cs"/>
              </a:rPr>
              <a:t>, open </a:t>
            </a:r>
            <a:r>
              <a:rPr lang="de-DE" sz="2000" dirty="0" err="1" smtClean="0">
                <a:ea typeface="ＭＳ Ｐゴシック" pitchFamily="34" charset="-128"/>
                <a:cs typeface="+mn-cs"/>
              </a:rPr>
              <a:t>access</a:t>
            </a:r>
            <a:r>
              <a:rPr lang="de-DE" sz="2000" dirty="0" smtClean="0">
                <a:ea typeface="ＭＳ Ｐゴシック" pitchFamily="34" charset="-128"/>
                <a:cs typeface="+mn-cs"/>
              </a:rPr>
              <a:t>  …</a:t>
            </a:r>
            <a:endParaRPr lang="de-DE" sz="2000" dirty="0">
              <a:ea typeface="ＭＳ Ｐゴシック" pitchFamily="34" charset="-128"/>
              <a:cs typeface="+mn-cs"/>
            </a:endParaRPr>
          </a:p>
        </p:txBody>
      </p:sp>
      <p:sp>
        <p:nvSpPr>
          <p:cNvPr id="23556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404040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1600">
                <a:solidFill>
                  <a:srgbClr val="404040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1400">
                <a:solidFill>
                  <a:srgbClr val="404040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1200">
                <a:solidFill>
                  <a:srgbClr val="404040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1000">
                <a:solidFill>
                  <a:srgbClr val="404040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1000">
                <a:solidFill>
                  <a:srgbClr val="404040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1000">
                <a:solidFill>
                  <a:srgbClr val="404040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1000">
                <a:solidFill>
                  <a:srgbClr val="404040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1000">
                <a:solidFill>
                  <a:srgbClr val="404040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Anlass der Präsentation (Fußzeile)</a:t>
            </a:r>
          </a:p>
        </p:txBody>
      </p:sp>
    </p:spTree>
    <p:extLst>
      <p:ext uri="{BB962C8B-B14F-4D97-AF65-F5344CB8AC3E}">
        <p14:creationId xmlns:p14="http://schemas.microsoft.com/office/powerpoint/2010/main" val="359324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err="1" smtClean="0"/>
              <a:t>Lessons</a:t>
            </a:r>
            <a:r>
              <a:rPr lang="de-DE" sz="3600" dirty="0" smtClean="0"/>
              <a:t> </a:t>
            </a:r>
            <a:r>
              <a:rPr lang="de-DE" sz="3600" dirty="0" err="1" smtClean="0"/>
              <a:t>Learned</a:t>
            </a:r>
            <a:r>
              <a:rPr lang="de-DE" sz="3600" dirty="0" smtClean="0"/>
              <a:t>: </a:t>
            </a:r>
            <a:r>
              <a:rPr lang="de-DE" sz="3600" dirty="0" err="1" smtClean="0"/>
              <a:t>From</a:t>
            </a:r>
            <a:r>
              <a:rPr lang="de-DE" sz="3600" dirty="0" smtClean="0"/>
              <a:t> </a:t>
            </a:r>
            <a:r>
              <a:rPr lang="de-DE" sz="3600" dirty="0" err="1"/>
              <a:t>small</a:t>
            </a:r>
            <a:r>
              <a:rPr lang="de-DE" sz="3600" dirty="0"/>
              <a:t> </a:t>
            </a:r>
            <a:r>
              <a:rPr lang="de-DE" sz="3600" dirty="0" err="1"/>
              <a:t>to</a:t>
            </a:r>
            <a:r>
              <a:rPr lang="de-DE" sz="3600" dirty="0"/>
              <a:t> </a:t>
            </a:r>
            <a:r>
              <a:rPr lang="de-DE" sz="3600" dirty="0" err="1"/>
              <a:t>big</a:t>
            </a:r>
            <a:endParaRPr lang="de-DE" sz="3600" dirty="0"/>
          </a:p>
        </p:txBody>
      </p:sp>
      <p:sp>
        <p:nvSpPr>
          <p:cNvPr id="24579" name="Inhaltsplatzhalter 2"/>
          <p:cNvSpPr>
            <a:spLocks noGrp="1"/>
          </p:cNvSpPr>
          <p:nvPr>
            <p:ph idx="1"/>
          </p:nvPr>
        </p:nvSpPr>
        <p:spPr>
          <a:xfrm>
            <a:off x="179512" y="980728"/>
            <a:ext cx="8569201" cy="4465637"/>
          </a:xfrm>
        </p:spPr>
        <p:txBody>
          <a:bodyPr/>
          <a:lstStyle/>
          <a:p>
            <a:r>
              <a:rPr lang="de-DE" sz="2400" dirty="0">
                <a:ea typeface="ＭＳ Ｐゴシック" pitchFamily="34" charset="-128"/>
              </a:rPr>
              <a:t>Project </a:t>
            </a:r>
            <a:r>
              <a:rPr lang="de-DE" sz="2400" dirty="0" err="1">
                <a:ea typeface="ＭＳ Ｐゴシック" pitchFamily="34" charset="-128"/>
              </a:rPr>
              <a:t>teams</a:t>
            </a:r>
            <a:r>
              <a:rPr lang="de-DE" sz="2400" dirty="0">
                <a:ea typeface="ＭＳ Ｐゴシック" pitchFamily="34" charset="-128"/>
              </a:rPr>
              <a:t>:</a:t>
            </a:r>
          </a:p>
          <a:p>
            <a:pPr lvl="1"/>
            <a:r>
              <a:rPr lang="de-DE" sz="2000" dirty="0" smtClean="0">
                <a:ea typeface="ＭＳ Ｐゴシック" pitchFamily="34" charset="-128"/>
                <a:cs typeface="+mn-cs"/>
              </a:rPr>
              <a:t>„individual </a:t>
            </a:r>
            <a:r>
              <a:rPr lang="de-DE" sz="2000" dirty="0" err="1" smtClean="0">
                <a:ea typeface="ＭＳ Ｐゴシック" pitchFamily="34" charset="-128"/>
                <a:cs typeface="+mn-cs"/>
              </a:rPr>
              <a:t>research</a:t>
            </a:r>
            <a:r>
              <a:rPr lang="de-DE" sz="2000" dirty="0" smtClean="0">
                <a:ea typeface="ＭＳ Ｐゴシック" pitchFamily="34" charset="-128"/>
                <a:cs typeface="+mn-cs"/>
              </a:rPr>
              <a:t>“ </a:t>
            </a:r>
            <a:r>
              <a:rPr lang="de-DE" sz="2000" dirty="0" err="1">
                <a:ea typeface="ＭＳ Ｐゴシック" pitchFamily="34" charset="-128"/>
                <a:cs typeface="+mn-cs"/>
              </a:rPr>
              <a:t>to</a:t>
            </a:r>
            <a:r>
              <a:rPr lang="de-DE" sz="2000" dirty="0">
                <a:ea typeface="ＭＳ Ｐゴシック" pitchFamily="34" charset="-128"/>
                <a:cs typeface="+mn-cs"/>
              </a:rPr>
              <a:t> „</a:t>
            </a:r>
            <a:r>
              <a:rPr lang="de-DE" sz="2000" dirty="0" err="1">
                <a:ea typeface="ＭＳ Ｐゴシック" pitchFamily="34" charset="-128"/>
                <a:cs typeface="+mn-cs"/>
              </a:rPr>
              <a:t>team</a:t>
            </a:r>
            <a:r>
              <a:rPr lang="de-DE" sz="2000" dirty="0">
                <a:ea typeface="ＭＳ Ｐゴシック" pitchFamily="34" charset="-128"/>
                <a:cs typeface="+mn-cs"/>
              </a:rPr>
              <a:t> </a:t>
            </a:r>
            <a:r>
              <a:rPr lang="de-DE" sz="2000" dirty="0" err="1">
                <a:ea typeface="ＭＳ Ｐゴシック" pitchFamily="34" charset="-128"/>
                <a:cs typeface="+mn-cs"/>
              </a:rPr>
              <a:t>science</a:t>
            </a:r>
            <a:r>
              <a:rPr lang="de-DE" sz="2000" dirty="0">
                <a:ea typeface="ＭＳ Ｐゴシック" pitchFamily="34" charset="-128"/>
                <a:cs typeface="+mn-cs"/>
              </a:rPr>
              <a:t>“</a:t>
            </a:r>
          </a:p>
          <a:p>
            <a:pPr lvl="1"/>
            <a:r>
              <a:rPr lang="de-DE" sz="2000" dirty="0" err="1" smtClean="0">
                <a:ea typeface="ＭＳ Ｐゴシック" pitchFamily="34" charset="-128"/>
                <a:cs typeface="+mn-cs"/>
              </a:rPr>
              <a:t>Heterogeneity</a:t>
            </a:r>
            <a:r>
              <a:rPr lang="de-DE" sz="2000" dirty="0" smtClean="0">
                <a:ea typeface="ＭＳ Ｐゴシック" pitchFamily="34" charset="-128"/>
                <a:cs typeface="+mn-cs"/>
              </a:rPr>
              <a:t> </a:t>
            </a:r>
            <a:r>
              <a:rPr lang="de-DE" sz="2000" dirty="0" err="1" smtClean="0">
                <a:ea typeface="ＭＳ Ｐゴシック" pitchFamily="34" charset="-128"/>
                <a:cs typeface="+mn-cs"/>
              </a:rPr>
              <a:t>of</a:t>
            </a:r>
            <a:r>
              <a:rPr lang="de-DE" sz="2000" dirty="0" smtClean="0">
                <a:ea typeface="ＭＳ Ｐゴシック" pitchFamily="34" charset="-128"/>
                <a:cs typeface="+mn-cs"/>
              </a:rPr>
              <a:t> </a:t>
            </a:r>
            <a:r>
              <a:rPr lang="de-DE" sz="2000" dirty="0" err="1" smtClean="0">
                <a:ea typeface="ＭＳ Ｐゴシック" pitchFamily="34" charset="-128"/>
                <a:cs typeface="+mn-cs"/>
              </a:rPr>
              <a:t>disciplines</a:t>
            </a:r>
            <a:endParaRPr lang="de-DE" sz="2000" dirty="0">
              <a:ea typeface="ＭＳ Ｐゴシック" pitchFamily="34" charset="-128"/>
              <a:cs typeface="+mn-cs"/>
            </a:endParaRPr>
          </a:p>
          <a:p>
            <a:pPr lvl="1"/>
            <a:r>
              <a:rPr lang="de-DE" sz="2000" dirty="0">
                <a:ea typeface="ＭＳ Ｐゴシック" pitchFamily="34" charset="-128"/>
                <a:cs typeface="+mn-cs"/>
              </a:rPr>
              <a:t>Different </a:t>
            </a:r>
            <a:r>
              <a:rPr lang="de-DE" sz="2000" dirty="0" err="1">
                <a:ea typeface="ＭＳ Ｐゴシック" pitchFamily="34" charset="-128"/>
                <a:cs typeface="+mn-cs"/>
              </a:rPr>
              <a:t>cultures</a:t>
            </a:r>
            <a:r>
              <a:rPr lang="de-DE" sz="2000" dirty="0">
                <a:ea typeface="ＭＳ Ｐゴシック" pitchFamily="34" charset="-128"/>
                <a:cs typeface="+mn-cs"/>
              </a:rPr>
              <a:t>, e.g. </a:t>
            </a:r>
            <a:r>
              <a:rPr lang="de-DE" sz="2000" dirty="0" err="1">
                <a:ea typeface="ＭＳ Ｐゴシック" pitchFamily="34" charset="-128"/>
                <a:cs typeface="+mn-cs"/>
              </a:rPr>
              <a:t>communication</a:t>
            </a:r>
            <a:r>
              <a:rPr lang="de-DE" sz="2000" dirty="0">
                <a:ea typeface="ＭＳ Ｐゴシック" pitchFamily="34" charset="-128"/>
                <a:cs typeface="+mn-cs"/>
              </a:rPr>
              <a:t>, </a:t>
            </a:r>
            <a:r>
              <a:rPr lang="de-DE" sz="2000" dirty="0" err="1">
                <a:ea typeface="ＭＳ Ｐゴシック" pitchFamily="34" charset="-128"/>
                <a:cs typeface="+mn-cs"/>
              </a:rPr>
              <a:t>consensus</a:t>
            </a:r>
            <a:r>
              <a:rPr lang="de-DE" sz="2000" dirty="0">
                <a:ea typeface="ＭＳ Ｐゴシック" pitchFamily="34" charset="-128"/>
                <a:cs typeface="+mn-cs"/>
              </a:rPr>
              <a:t> </a:t>
            </a:r>
            <a:r>
              <a:rPr lang="de-DE" sz="2000" dirty="0" err="1">
                <a:ea typeface="ＭＳ Ｐゴシック" pitchFamily="34" charset="-128"/>
                <a:cs typeface="+mn-cs"/>
              </a:rPr>
              <a:t>building</a:t>
            </a:r>
            <a:r>
              <a:rPr lang="de-DE" sz="2000" dirty="0">
                <a:ea typeface="ＭＳ Ｐゴシック" pitchFamily="34" charset="-128"/>
                <a:cs typeface="+mn-cs"/>
              </a:rPr>
              <a:t> etc.</a:t>
            </a:r>
          </a:p>
          <a:p>
            <a:r>
              <a:rPr lang="de-DE" sz="2400" dirty="0">
                <a:ea typeface="ＭＳ Ｐゴシック" pitchFamily="34" charset="-128"/>
              </a:rPr>
              <a:t>Research </a:t>
            </a:r>
            <a:r>
              <a:rPr lang="de-DE" sz="2400" dirty="0" err="1">
                <a:ea typeface="ＭＳ Ｐゴシック" pitchFamily="34" charset="-128"/>
              </a:rPr>
              <a:t>infrastructure</a:t>
            </a:r>
            <a:endParaRPr lang="de-DE" sz="2400" dirty="0">
              <a:ea typeface="ＭＳ Ｐゴシック" pitchFamily="34" charset="-128"/>
            </a:endParaRPr>
          </a:p>
          <a:p>
            <a:pPr lvl="1"/>
            <a:r>
              <a:rPr lang="de-DE" sz="2000" dirty="0">
                <a:ea typeface="ＭＳ Ｐゴシック" pitchFamily="34" charset="-128"/>
                <a:cs typeface="+mn-cs"/>
              </a:rPr>
              <a:t>Not </a:t>
            </a:r>
            <a:r>
              <a:rPr lang="de-DE" sz="2000" dirty="0" err="1" smtClean="0">
                <a:ea typeface="ＭＳ Ｐゴシック" pitchFamily="34" charset="-128"/>
                <a:cs typeface="+mn-cs"/>
              </a:rPr>
              <a:t>really</a:t>
            </a:r>
            <a:r>
              <a:rPr lang="de-DE" sz="2000" dirty="0" smtClean="0">
                <a:ea typeface="ＭＳ Ｐゴシック" pitchFamily="34" charset="-128"/>
                <a:cs typeface="+mn-cs"/>
              </a:rPr>
              <a:t> </a:t>
            </a:r>
            <a:r>
              <a:rPr lang="de-DE" sz="2000" dirty="0">
                <a:ea typeface="ＭＳ Ｐゴシック" pitchFamily="34" charset="-128"/>
                <a:cs typeface="+mn-cs"/>
              </a:rPr>
              <a:t>existent </a:t>
            </a:r>
            <a:r>
              <a:rPr lang="de-DE" sz="2000" dirty="0" err="1" smtClean="0">
                <a:ea typeface="ＭＳ Ｐゴシック" pitchFamily="34" charset="-128"/>
                <a:cs typeface="+mn-cs"/>
              </a:rPr>
              <a:t>yet</a:t>
            </a:r>
            <a:endParaRPr lang="de-DE" sz="2000" dirty="0" smtClean="0">
              <a:ea typeface="ＭＳ Ｐゴシック" pitchFamily="34" charset="-128"/>
              <a:cs typeface="+mn-cs"/>
            </a:endParaRPr>
          </a:p>
          <a:p>
            <a:pPr lvl="1"/>
            <a:r>
              <a:rPr lang="en-US" sz="2000" dirty="0" smtClean="0">
                <a:ea typeface="ＭＳ Ｐゴシック" pitchFamily="34" charset="-128"/>
                <a:cs typeface="+mn-cs"/>
              </a:rPr>
              <a:t>Balance </a:t>
            </a:r>
            <a:r>
              <a:rPr lang="en-US" sz="2000" dirty="0">
                <a:ea typeface="ＭＳ Ｐゴシック" pitchFamily="34" charset="-128"/>
                <a:cs typeface="+mn-cs"/>
              </a:rPr>
              <a:t>of research-orientation </a:t>
            </a:r>
            <a:r>
              <a:rPr lang="en-US" sz="2000" dirty="0" smtClean="0">
                <a:ea typeface="ＭＳ Ｐゴシック" pitchFamily="34" charset="-128"/>
                <a:cs typeface="+mn-cs"/>
              </a:rPr>
              <a:t>&amp; service-orientation</a:t>
            </a:r>
          </a:p>
          <a:p>
            <a:pPr lvl="1"/>
            <a:r>
              <a:rPr lang="de-DE" sz="2000" dirty="0" smtClean="0">
                <a:ea typeface="ＭＳ Ｐゴシック" pitchFamily="34" charset="-128"/>
                <a:cs typeface="+mn-cs"/>
              </a:rPr>
              <a:t>Community-</a:t>
            </a:r>
            <a:r>
              <a:rPr lang="de-DE" sz="2000" dirty="0" err="1" smtClean="0">
                <a:ea typeface="ＭＳ Ｐゴシック" pitchFamily="34" charset="-128"/>
                <a:cs typeface="+mn-cs"/>
              </a:rPr>
              <a:t>driven</a:t>
            </a:r>
            <a:r>
              <a:rPr lang="de-DE" sz="2000" dirty="0" smtClean="0">
                <a:ea typeface="ＭＳ Ｐゴシック" pitchFamily="34" charset="-128"/>
                <a:cs typeface="+mn-cs"/>
              </a:rPr>
              <a:t> </a:t>
            </a:r>
            <a:r>
              <a:rPr lang="de-DE" sz="2000" dirty="0" err="1">
                <a:ea typeface="ＭＳ Ｐゴシック" pitchFamily="34" charset="-128"/>
                <a:cs typeface="+mn-cs"/>
              </a:rPr>
              <a:t>research</a:t>
            </a:r>
            <a:r>
              <a:rPr lang="de-DE" sz="2000" dirty="0">
                <a:ea typeface="ＭＳ Ｐゴシック" pitchFamily="34" charset="-128"/>
                <a:cs typeface="+mn-cs"/>
              </a:rPr>
              <a:t> </a:t>
            </a:r>
            <a:r>
              <a:rPr lang="de-DE" sz="2000" dirty="0" err="1">
                <a:ea typeface="ＭＳ Ｐゴシック" pitchFamily="34" charset="-128"/>
                <a:cs typeface="+mn-cs"/>
              </a:rPr>
              <a:t>infrastructure</a:t>
            </a:r>
            <a:r>
              <a:rPr lang="de-DE" sz="2000" dirty="0">
                <a:ea typeface="ＭＳ Ｐゴシック" pitchFamily="34" charset="-128"/>
                <a:cs typeface="+mn-cs"/>
              </a:rPr>
              <a:t> versus </a:t>
            </a:r>
            <a:r>
              <a:rPr lang="de-DE" sz="2000" dirty="0" err="1" smtClean="0">
                <a:ea typeface="ＭＳ Ｐゴシック" pitchFamily="34" charset="-128"/>
                <a:cs typeface="+mn-cs"/>
              </a:rPr>
              <a:t>sustainability</a:t>
            </a:r>
            <a:endParaRPr lang="de-DE" sz="2000" dirty="0" smtClean="0">
              <a:ea typeface="ＭＳ Ｐゴシック" pitchFamily="34" charset="-128"/>
              <a:cs typeface="+mn-cs"/>
            </a:endParaRPr>
          </a:p>
          <a:p>
            <a:r>
              <a:rPr lang="de-DE" sz="2400" dirty="0" smtClean="0">
                <a:ea typeface="ＭＳ Ｐゴシック" pitchFamily="34" charset="-128"/>
              </a:rPr>
              <a:t>Project </a:t>
            </a:r>
            <a:r>
              <a:rPr lang="de-DE" sz="2400" dirty="0" err="1">
                <a:ea typeface="ＭＳ Ｐゴシック" pitchFamily="34" charset="-128"/>
              </a:rPr>
              <a:t>co</a:t>
            </a:r>
            <a:r>
              <a:rPr lang="de-DE" sz="2400" dirty="0">
                <a:ea typeface="ＭＳ Ｐゴシック" pitchFamily="34" charset="-128"/>
              </a:rPr>
              <a:t>-ordination</a:t>
            </a:r>
          </a:p>
          <a:p>
            <a:pPr lvl="1"/>
            <a:r>
              <a:rPr lang="de-DE" sz="2000" dirty="0">
                <a:ea typeface="ＭＳ Ｐゴシック" pitchFamily="34" charset="-128"/>
                <a:cs typeface="+mn-cs"/>
              </a:rPr>
              <a:t>Additional </a:t>
            </a:r>
            <a:r>
              <a:rPr lang="de-DE" sz="2000" dirty="0" err="1">
                <a:ea typeface="ＭＳ Ｐゴシック" pitchFamily="34" charset="-128"/>
                <a:cs typeface="+mn-cs"/>
              </a:rPr>
              <a:t>skills</a:t>
            </a:r>
            <a:r>
              <a:rPr lang="de-DE" sz="2000" dirty="0">
                <a:ea typeface="ＭＳ Ｐゴシック" pitchFamily="34" charset="-128"/>
                <a:cs typeface="+mn-cs"/>
              </a:rPr>
              <a:t> </a:t>
            </a:r>
            <a:r>
              <a:rPr lang="de-DE" sz="2000" dirty="0" err="1">
                <a:ea typeface="ＭＳ Ｐゴシック" pitchFamily="34" charset="-128"/>
                <a:cs typeface="+mn-cs"/>
              </a:rPr>
              <a:t>needed</a:t>
            </a:r>
            <a:endParaRPr lang="de-DE" sz="2000" dirty="0">
              <a:ea typeface="ＭＳ Ｐゴシック" pitchFamily="34" charset="-128"/>
              <a:cs typeface="+mn-cs"/>
            </a:endParaRPr>
          </a:p>
          <a:p>
            <a:pPr lvl="1"/>
            <a:r>
              <a:rPr lang="de-DE" sz="2000" dirty="0">
                <a:ea typeface="ＭＳ Ｐゴシック" pitchFamily="34" charset="-128"/>
                <a:cs typeface="+mn-cs"/>
              </a:rPr>
              <a:t>Other </a:t>
            </a:r>
            <a:r>
              <a:rPr lang="de-DE" sz="2000" dirty="0" err="1">
                <a:ea typeface="ＭＳ Ｐゴシック" pitchFamily="34" charset="-128"/>
                <a:cs typeface="+mn-cs"/>
              </a:rPr>
              <a:t>procedures</a:t>
            </a:r>
            <a:r>
              <a:rPr lang="de-DE" sz="2000" dirty="0">
                <a:ea typeface="ＭＳ Ｐゴシック" pitchFamily="34" charset="-128"/>
                <a:cs typeface="+mn-cs"/>
              </a:rPr>
              <a:t>/</a:t>
            </a:r>
            <a:r>
              <a:rPr lang="de-DE" sz="2000" dirty="0" err="1">
                <a:ea typeface="ＭＳ Ｐゴシック" pitchFamily="34" charset="-128"/>
                <a:cs typeface="+mn-cs"/>
              </a:rPr>
              <a:t>structures</a:t>
            </a:r>
            <a:r>
              <a:rPr lang="de-DE" sz="2000" dirty="0">
                <a:ea typeface="ＭＳ Ｐゴシック" pitchFamily="34" charset="-128"/>
                <a:cs typeface="+mn-cs"/>
              </a:rPr>
              <a:t> </a:t>
            </a:r>
            <a:r>
              <a:rPr lang="de-DE" sz="2000" dirty="0" err="1" smtClean="0">
                <a:ea typeface="ＭＳ Ｐゴシック" pitchFamily="34" charset="-128"/>
                <a:cs typeface="+mn-cs"/>
              </a:rPr>
              <a:t>needed</a:t>
            </a:r>
            <a:r>
              <a:rPr lang="de-DE" sz="2000" dirty="0" smtClean="0">
                <a:ea typeface="ＭＳ Ｐゴシック" pitchFamily="34" charset="-128"/>
                <a:cs typeface="+mn-cs"/>
              </a:rPr>
              <a:t>, also in administrative </a:t>
            </a:r>
            <a:r>
              <a:rPr lang="de-DE" sz="2000" dirty="0" err="1" smtClean="0">
                <a:ea typeface="ＭＳ Ｐゴシック" pitchFamily="34" charset="-128"/>
                <a:cs typeface="+mn-cs"/>
              </a:rPr>
              <a:t>units</a:t>
            </a:r>
            <a:endParaRPr lang="de-DE" dirty="0">
              <a:solidFill>
                <a:srgbClr val="063D6E"/>
              </a:solidFill>
              <a:latin typeface="Arial" charset="0"/>
              <a:ea typeface="MS PGothic" charset="0"/>
            </a:endParaRPr>
          </a:p>
        </p:txBody>
      </p:sp>
      <p:sp>
        <p:nvSpPr>
          <p:cNvPr id="24580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404040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1600">
                <a:solidFill>
                  <a:srgbClr val="404040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1400">
                <a:solidFill>
                  <a:srgbClr val="404040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1200">
                <a:solidFill>
                  <a:srgbClr val="404040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1000">
                <a:solidFill>
                  <a:srgbClr val="404040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1000">
                <a:solidFill>
                  <a:srgbClr val="404040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1000">
                <a:solidFill>
                  <a:srgbClr val="404040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1000">
                <a:solidFill>
                  <a:srgbClr val="404040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1000">
                <a:solidFill>
                  <a:srgbClr val="404040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de-DE">
                <a:solidFill>
                  <a:schemeClr val="bg1"/>
                </a:solidFill>
              </a:rPr>
              <a:t>Anlass der Präsentation (Fußzeile)</a:t>
            </a:r>
          </a:p>
        </p:txBody>
      </p:sp>
    </p:spTree>
    <p:extLst>
      <p:ext uri="{BB962C8B-B14F-4D97-AF65-F5344CB8AC3E}">
        <p14:creationId xmlns:p14="http://schemas.microsoft.com/office/powerpoint/2010/main" val="288155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err="1" smtClean="0"/>
              <a:t>Lessons</a:t>
            </a:r>
            <a:r>
              <a:rPr lang="de-DE" sz="3600" dirty="0" smtClean="0"/>
              <a:t> </a:t>
            </a:r>
            <a:r>
              <a:rPr lang="de-DE" sz="3600" dirty="0" err="1" smtClean="0"/>
              <a:t>learned</a:t>
            </a:r>
            <a:r>
              <a:rPr lang="de-DE" sz="3600" dirty="0" smtClean="0"/>
              <a:t>: </a:t>
            </a:r>
            <a:r>
              <a:rPr lang="de-DE" sz="3600" dirty="0" err="1" smtClean="0"/>
              <a:t>Sustainability</a:t>
            </a:r>
            <a:endParaRPr lang="de-DE" sz="3600" dirty="0"/>
          </a:p>
        </p:txBody>
      </p:sp>
      <p:sp>
        <p:nvSpPr>
          <p:cNvPr id="24579" name="Inhaltsplatzhalter 2"/>
          <p:cNvSpPr>
            <a:spLocks noGrp="1"/>
          </p:cNvSpPr>
          <p:nvPr>
            <p:ph idx="1"/>
          </p:nvPr>
        </p:nvSpPr>
        <p:spPr>
          <a:xfrm>
            <a:off x="179512" y="1195611"/>
            <a:ext cx="8569201" cy="4465637"/>
          </a:xfrm>
        </p:spPr>
        <p:txBody>
          <a:bodyPr/>
          <a:lstStyle/>
          <a:p>
            <a:r>
              <a:rPr lang="de-DE" sz="2400" dirty="0">
                <a:ea typeface="ＭＳ Ｐゴシック" pitchFamily="34" charset="-128"/>
              </a:rPr>
              <a:t>Research </a:t>
            </a:r>
            <a:r>
              <a:rPr lang="de-DE" sz="2400" dirty="0" err="1">
                <a:ea typeface="ＭＳ Ｐゴシック" pitchFamily="34" charset="-128"/>
              </a:rPr>
              <a:t>projects</a:t>
            </a:r>
            <a:r>
              <a:rPr lang="de-DE" sz="2400" dirty="0">
                <a:ea typeface="ＭＳ Ｐゴシック" pitchFamily="34" charset="-128"/>
              </a:rPr>
              <a:t> </a:t>
            </a:r>
            <a:r>
              <a:rPr lang="de-DE" sz="2400" dirty="0" err="1">
                <a:ea typeface="ＭＳ Ｐゴシック" pitchFamily="34" charset="-128"/>
              </a:rPr>
              <a:t>are</a:t>
            </a:r>
            <a:r>
              <a:rPr lang="de-DE" sz="2400" dirty="0">
                <a:ea typeface="ＭＳ Ｐゴシック" pitchFamily="34" charset="-128"/>
              </a:rPr>
              <a:t> limited in time:</a:t>
            </a:r>
          </a:p>
          <a:p>
            <a:pPr lvl="1"/>
            <a:r>
              <a:rPr lang="de-DE" sz="2000" dirty="0" err="1">
                <a:ea typeface="ＭＳ Ｐゴシック" pitchFamily="34" charset="-128"/>
                <a:cs typeface="+mn-cs"/>
              </a:rPr>
              <a:t>Sustainability</a:t>
            </a:r>
            <a:r>
              <a:rPr lang="de-DE" sz="2000" dirty="0">
                <a:ea typeface="ＭＳ Ｐゴシック" pitchFamily="34" charset="-128"/>
                <a:cs typeface="+mn-cs"/>
              </a:rPr>
              <a:t> </a:t>
            </a:r>
            <a:r>
              <a:rPr lang="de-DE" sz="2000" dirty="0" err="1">
                <a:ea typeface="ＭＳ Ｐゴシック" pitchFamily="34" charset="-128"/>
                <a:cs typeface="+mn-cs"/>
              </a:rPr>
              <a:t>is</a:t>
            </a:r>
            <a:r>
              <a:rPr lang="de-DE" sz="2000" dirty="0">
                <a:ea typeface="ＭＳ Ｐゴシック" pitchFamily="34" charset="-128"/>
                <a:cs typeface="+mn-cs"/>
              </a:rPr>
              <a:t> not (</a:t>
            </a:r>
            <a:r>
              <a:rPr lang="de-DE" sz="2000" dirty="0" err="1">
                <a:ea typeface="ＭＳ Ｐゴシック" pitchFamily="34" charset="-128"/>
                <a:cs typeface="+mn-cs"/>
              </a:rPr>
              <a:t>yet</a:t>
            </a:r>
            <a:r>
              <a:rPr lang="de-DE" sz="2000" dirty="0">
                <a:ea typeface="ＭＳ Ｐゴシック" pitchFamily="34" charset="-128"/>
                <a:cs typeface="+mn-cs"/>
              </a:rPr>
              <a:t>) an </a:t>
            </a:r>
            <a:r>
              <a:rPr lang="de-DE" sz="2000" dirty="0" err="1">
                <a:ea typeface="ＭＳ Ｐゴシック" pitchFamily="34" charset="-128"/>
                <a:cs typeface="+mn-cs"/>
              </a:rPr>
              <a:t>issue</a:t>
            </a:r>
            <a:r>
              <a:rPr lang="de-DE" sz="2000" dirty="0">
                <a:ea typeface="ＭＳ Ｐゴシック" pitchFamily="34" charset="-128"/>
                <a:cs typeface="+mn-cs"/>
              </a:rPr>
              <a:t> </a:t>
            </a:r>
            <a:r>
              <a:rPr lang="de-DE" sz="2000" dirty="0" err="1">
                <a:ea typeface="ＭＳ Ｐゴシック" pitchFamily="34" charset="-128"/>
                <a:cs typeface="+mn-cs"/>
              </a:rPr>
              <a:t>for</a:t>
            </a:r>
            <a:r>
              <a:rPr lang="de-DE" sz="2000" dirty="0">
                <a:ea typeface="ＭＳ Ｐゴシック" pitchFamily="34" charset="-128"/>
                <a:cs typeface="+mn-cs"/>
              </a:rPr>
              <a:t> </a:t>
            </a:r>
            <a:r>
              <a:rPr lang="de-DE" sz="2000" dirty="0" err="1">
                <a:ea typeface="ＭＳ Ｐゴシック" pitchFamily="34" charset="-128"/>
                <a:cs typeface="+mn-cs"/>
              </a:rPr>
              <a:t>projects</a:t>
            </a:r>
            <a:r>
              <a:rPr lang="de-DE" sz="2000" dirty="0">
                <a:ea typeface="ＭＳ Ｐゴシック" pitchFamily="34" charset="-128"/>
                <a:cs typeface="+mn-cs"/>
              </a:rPr>
              <a:t> </a:t>
            </a:r>
            <a:r>
              <a:rPr lang="de-DE" sz="2000" dirty="0" err="1" smtClean="0">
                <a:ea typeface="ＭＳ Ｐゴシック" pitchFamily="34" charset="-128"/>
                <a:cs typeface="+mn-cs"/>
              </a:rPr>
              <a:t>or</a:t>
            </a:r>
            <a:r>
              <a:rPr lang="de-DE" sz="2000" dirty="0" smtClean="0">
                <a:ea typeface="ＭＳ Ｐゴシック" pitchFamily="34" charset="-128"/>
                <a:cs typeface="+mn-cs"/>
              </a:rPr>
              <a:t> </a:t>
            </a:r>
            <a:r>
              <a:rPr lang="de-DE" sz="2000" dirty="0" err="1">
                <a:ea typeface="ＭＳ Ｐゴシック" pitchFamily="34" charset="-128"/>
                <a:cs typeface="+mn-cs"/>
              </a:rPr>
              <a:t>funders</a:t>
            </a:r>
            <a:endParaRPr lang="de-DE" sz="2000" dirty="0">
              <a:ea typeface="ＭＳ Ｐゴシック" pitchFamily="34" charset="-128"/>
              <a:cs typeface="+mn-cs"/>
            </a:endParaRPr>
          </a:p>
          <a:p>
            <a:pPr lvl="1"/>
            <a:r>
              <a:rPr lang="de-DE" sz="2000" dirty="0" smtClean="0">
                <a:ea typeface="ＭＳ Ｐゴシック" pitchFamily="34" charset="-128"/>
                <a:cs typeface="+mn-cs"/>
              </a:rPr>
              <a:t>B</a:t>
            </a:r>
            <a:r>
              <a:rPr lang="de-DE" sz="2000" dirty="0" smtClean="0">
                <a:ea typeface="ＭＳ Ｐゴシック" pitchFamily="34" charset="-128"/>
                <a:cs typeface="+mn-cs"/>
                <a:sym typeface="Wingdings" charset="0"/>
              </a:rPr>
              <a:t>rain </a:t>
            </a:r>
            <a:r>
              <a:rPr lang="de-DE" sz="2000" dirty="0" err="1" smtClean="0">
                <a:ea typeface="ＭＳ Ｐゴシック" pitchFamily="34" charset="-128"/>
                <a:cs typeface="+mn-cs"/>
                <a:sym typeface="Wingdings" charset="0"/>
              </a:rPr>
              <a:t>drain</a:t>
            </a:r>
            <a:r>
              <a:rPr lang="de-DE" sz="2000" dirty="0">
                <a:ea typeface="ＭＳ Ｐゴシック" pitchFamily="34" charset="-128"/>
                <a:cs typeface="+mn-cs"/>
                <a:sym typeface="Wingdings" charset="0"/>
              </a:rPr>
              <a:t>, </a:t>
            </a:r>
            <a:r>
              <a:rPr lang="de-DE" sz="2000" dirty="0" err="1">
                <a:ea typeface="ＭＳ Ｐゴシック" pitchFamily="34" charset="-128"/>
                <a:cs typeface="+mn-cs"/>
                <a:sym typeface="Wingdings" charset="0"/>
              </a:rPr>
              <a:t>loss</a:t>
            </a:r>
            <a:r>
              <a:rPr lang="de-DE" sz="2000" dirty="0">
                <a:ea typeface="ＭＳ Ｐゴシック" pitchFamily="34" charset="-128"/>
                <a:cs typeface="+mn-cs"/>
                <a:sym typeface="Wingdings" charset="0"/>
              </a:rPr>
              <a:t> </a:t>
            </a:r>
            <a:r>
              <a:rPr lang="de-DE" sz="2000" dirty="0" err="1">
                <a:ea typeface="ＭＳ Ｐゴシック" pitchFamily="34" charset="-128"/>
                <a:cs typeface="+mn-cs"/>
                <a:sym typeface="Wingdings" charset="0"/>
              </a:rPr>
              <a:t>of</a:t>
            </a:r>
            <a:r>
              <a:rPr lang="de-DE" sz="2000" dirty="0">
                <a:ea typeface="ＭＳ Ｐゴシック" pitchFamily="34" charset="-128"/>
                <a:cs typeface="+mn-cs"/>
                <a:sym typeface="Wingdings" charset="0"/>
              </a:rPr>
              <a:t> </a:t>
            </a:r>
            <a:r>
              <a:rPr lang="de-DE" sz="2000" dirty="0" err="1">
                <a:ea typeface="ＭＳ Ｐゴシック" pitchFamily="34" charset="-128"/>
                <a:cs typeface="+mn-cs"/>
                <a:sym typeface="Wingdings" charset="0"/>
              </a:rPr>
              <a:t>qualified</a:t>
            </a:r>
            <a:r>
              <a:rPr lang="de-DE" sz="2000" dirty="0">
                <a:ea typeface="ＭＳ Ｐゴシック" pitchFamily="34" charset="-128"/>
                <a:cs typeface="+mn-cs"/>
                <a:sym typeface="Wingdings" charset="0"/>
              </a:rPr>
              <a:t> </a:t>
            </a:r>
            <a:r>
              <a:rPr lang="de-DE" sz="2000" dirty="0" err="1">
                <a:ea typeface="ＭＳ Ｐゴシック" pitchFamily="34" charset="-128"/>
                <a:cs typeface="+mn-cs"/>
                <a:sym typeface="Wingdings" charset="0"/>
              </a:rPr>
              <a:t>associates</a:t>
            </a:r>
            <a:r>
              <a:rPr lang="de-DE" sz="2000" dirty="0">
                <a:ea typeface="ＭＳ Ｐゴシック" pitchFamily="34" charset="-128"/>
                <a:cs typeface="+mn-cs"/>
                <a:sym typeface="Wingdings" charset="0"/>
              </a:rPr>
              <a:t> </a:t>
            </a:r>
            <a:endParaRPr lang="de-DE" sz="2000" dirty="0">
              <a:ea typeface="ＭＳ Ｐゴシック" pitchFamily="34" charset="-128"/>
              <a:cs typeface="+mn-cs"/>
            </a:endParaRPr>
          </a:p>
          <a:p>
            <a:endParaRPr lang="de-DE" sz="2400" dirty="0" smtClean="0">
              <a:ea typeface="ＭＳ Ｐゴシック" pitchFamily="34" charset="-128"/>
            </a:endParaRPr>
          </a:p>
          <a:p>
            <a:r>
              <a:rPr lang="de-DE" sz="2400" dirty="0" smtClean="0">
                <a:ea typeface="ＭＳ Ｐゴシック" pitchFamily="34" charset="-128"/>
              </a:rPr>
              <a:t>New </a:t>
            </a:r>
            <a:r>
              <a:rPr lang="de-DE" sz="2400" dirty="0" err="1">
                <a:ea typeface="ＭＳ Ｐゴシック" pitchFamily="34" charset="-128"/>
              </a:rPr>
              <a:t>models</a:t>
            </a:r>
            <a:r>
              <a:rPr lang="de-DE" sz="2400" dirty="0">
                <a:ea typeface="ＭＳ Ｐゴシック" pitchFamily="34" charset="-128"/>
              </a:rPr>
              <a:t> </a:t>
            </a:r>
            <a:r>
              <a:rPr lang="de-DE" sz="2400" dirty="0" err="1">
                <a:ea typeface="ＭＳ Ｐゴシック" pitchFamily="34" charset="-128"/>
              </a:rPr>
              <a:t>needed</a:t>
            </a:r>
            <a:r>
              <a:rPr lang="de-DE" sz="2400" dirty="0">
                <a:ea typeface="ＭＳ Ｐゴシック" pitchFamily="34" charset="-128"/>
              </a:rPr>
              <a:t>:</a:t>
            </a:r>
          </a:p>
          <a:p>
            <a:pPr lvl="1"/>
            <a:r>
              <a:rPr lang="de-DE" sz="2000" dirty="0">
                <a:ea typeface="ＭＳ Ｐゴシック" pitchFamily="34" charset="-128"/>
                <a:cs typeface="+mn-cs"/>
                <a:sym typeface="Wingdings" charset="0"/>
              </a:rPr>
              <a:t>Research </a:t>
            </a:r>
            <a:r>
              <a:rPr lang="de-DE" sz="2000" dirty="0" err="1">
                <a:ea typeface="ＭＳ Ｐゴシック" pitchFamily="34" charset="-128"/>
                <a:cs typeface="+mn-cs"/>
                <a:sym typeface="Wingdings" charset="0"/>
              </a:rPr>
              <a:t>data</a:t>
            </a:r>
            <a:r>
              <a:rPr lang="de-DE" sz="2000" dirty="0">
                <a:ea typeface="ＭＳ Ｐゴシック" pitchFamily="34" charset="-128"/>
                <a:cs typeface="+mn-cs"/>
                <a:sym typeface="Wingdings" charset="0"/>
              </a:rPr>
              <a:t> curation (</a:t>
            </a:r>
            <a:r>
              <a:rPr lang="de-DE" sz="2000" dirty="0" err="1">
                <a:ea typeface="ＭＳ Ｐゴシック" pitchFamily="34" charset="-128"/>
                <a:cs typeface="+mn-cs"/>
                <a:sym typeface="Wingdings" charset="0"/>
              </a:rPr>
              <a:t>data</a:t>
            </a:r>
            <a:r>
              <a:rPr lang="de-DE" sz="2000" dirty="0">
                <a:ea typeface="ＭＳ Ｐゴシック" pitchFamily="34" charset="-128"/>
                <a:cs typeface="+mn-cs"/>
                <a:sym typeface="Wingdings" charset="0"/>
              </a:rPr>
              <a:t> </a:t>
            </a:r>
            <a:r>
              <a:rPr lang="de-DE" sz="2000" dirty="0" err="1">
                <a:ea typeface="ＭＳ Ｐゴシック" pitchFamily="34" charset="-128"/>
                <a:cs typeface="+mn-cs"/>
                <a:sym typeface="Wingdings" charset="0"/>
              </a:rPr>
              <a:t>centres</a:t>
            </a:r>
            <a:r>
              <a:rPr lang="de-DE" sz="2000" dirty="0">
                <a:ea typeface="ＭＳ Ｐゴシック" pitchFamily="34" charset="-128"/>
                <a:cs typeface="+mn-cs"/>
                <a:sym typeface="Wingdings" charset="0"/>
              </a:rPr>
              <a:t>, </a:t>
            </a:r>
            <a:r>
              <a:rPr lang="de-DE" sz="2000" dirty="0" err="1" smtClean="0">
                <a:ea typeface="ＭＳ Ｐゴシック" pitchFamily="34" charset="-128"/>
                <a:cs typeface="+mn-cs"/>
                <a:sym typeface="Wingdings" charset="0"/>
              </a:rPr>
              <a:t>archives</a:t>
            </a:r>
            <a:r>
              <a:rPr lang="de-DE" sz="2000" dirty="0" smtClean="0">
                <a:ea typeface="ＭＳ Ｐゴシック" pitchFamily="34" charset="-128"/>
                <a:cs typeface="+mn-cs"/>
                <a:sym typeface="Wingdings" charset="0"/>
              </a:rPr>
              <a:t> …)</a:t>
            </a:r>
            <a:endParaRPr lang="de-DE" sz="2000" dirty="0">
              <a:ea typeface="ＭＳ Ｐゴシック" pitchFamily="34" charset="-128"/>
              <a:cs typeface="+mn-cs"/>
              <a:sym typeface="Wingdings" charset="0"/>
            </a:endParaRPr>
          </a:p>
          <a:p>
            <a:pPr lvl="1"/>
            <a:r>
              <a:rPr lang="de-DE" sz="2000" dirty="0">
                <a:ea typeface="ＭＳ Ｐゴシック" pitchFamily="34" charset="-128"/>
                <a:cs typeface="+mn-cs"/>
                <a:sym typeface="Wingdings" charset="0"/>
              </a:rPr>
              <a:t>Technical </a:t>
            </a:r>
            <a:r>
              <a:rPr lang="de-DE" sz="2000" dirty="0" err="1">
                <a:ea typeface="ＭＳ Ｐゴシック" pitchFamily="34" charset="-128"/>
                <a:cs typeface="+mn-cs"/>
                <a:sym typeface="Wingdings" charset="0"/>
              </a:rPr>
              <a:t>infrastructure</a:t>
            </a:r>
            <a:r>
              <a:rPr lang="de-DE" sz="2000" dirty="0">
                <a:ea typeface="ＭＳ Ｐゴシック" pitchFamily="34" charset="-128"/>
                <a:cs typeface="+mn-cs"/>
                <a:sym typeface="Wingdings" charset="0"/>
              </a:rPr>
              <a:t> (</a:t>
            </a:r>
            <a:r>
              <a:rPr lang="de-DE" sz="2000" dirty="0" err="1">
                <a:ea typeface="ＭＳ Ｐゴシック" pitchFamily="34" charset="-128"/>
                <a:cs typeface="+mn-cs"/>
                <a:sym typeface="Wingdings" charset="0"/>
              </a:rPr>
              <a:t>database</a:t>
            </a:r>
            <a:r>
              <a:rPr lang="de-DE" sz="2000" dirty="0">
                <a:ea typeface="ＭＳ Ｐゴシック" pitchFamily="34" charset="-128"/>
                <a:cs typeface="+mn-cs"/>
                <a:sym typeface="Wingdings" charset="0"/>
              </a:rPr>
              <a:t>, </a:t>
            </a:r>
            <a:r>
              <a:rPr lang="de-DE" sz="2000" dirty="0" err="1">
                <a:ea typeface="ＭＳ Ｐゴシック" pitchFamily="34" charset="-128"/>
                <a:cs typeface="+mn-cs"/>
                <a:sym typeface="Wingdings" charset="0"/>
              </a:rPr>
              <a:t>tools</a:t>
            </a:r>
            <a:r>
              <a:rPr lang="de-DE" sz="2000" dirty="0">
                <a:ea typeface="ＭＳ Ｐゴシック" pitchFamily="34" charset="-128"/>
                <a:cs typeface="+mn-cs"/>
                <a:sym typeface="Wingdings" charset="0"/>
              </a:rPr>
              <a:t> …)</a:t>
            </a:r>
          </a:p>
          <a:p>
            <a:pPr lvl="1"/>
            <a:r>
              <a:rPr lang="de-DE" sz="2000" dirty="0" err="1">
                <a:solidFill>
                  <a:srgbClr val="C00000"/>
                </a:solidFill>
                <a:ea typeface="ＭＳ Ｐゴシック" pitchFamily="34" charset="-128"/>
                <a:sym typeface="Wingdings" charset="0"/>
              </a:rPr>
              <a:t>Systematic</a:t>
            </a:r>
            <a:r>
              <a:rPr lang="de-DE" sz="2000" dirty="0">
                <a:solidFill>
                  <a:srgbClr val="C00000"/>
                </a:solidFill>
                <a:ea typeface="ＭＳ Ｐゴシック" pitchFamily="34" charset="-128"/>
                <a:sym typeface="Wingdings" charset="0"/>
              </a:rPr>
              <a:t> </a:t>
            </a:r>
            <a:r>
              <a:rPr lang="de-DE" sz="2000" dirty="0" smtClean="0">
                <a:solidFill>
                  <a:srgbClr val="C00000"/>
                </a:solidFill>
                <a:ea typeface="ＭＳ Ｐゴシック" pitchFamily="34" charset="-128"/>
                <a:cs typeface="+mn-cs"/>
                <a:sym typeface="Wingdings" charset="0"/>
              </a:rPr>
              <a:t>Education </a:t>
            </a:r>
            <a:r>
              <a:rPr lang="de-DE" sz="2000" dirty="0" err="1" smtClean="0">
                <a:solidFill>
                  <a:srgbClr val="C00000"/>
                </a:solidFill>
                <a:ea typeface="ＭＳ Ｐゴシック" pitchFamily="34" charset="-128"/>
                <a:cs typeface="+mn-cs"/>
                <a:sym typeface="Wingdings" charset="0"/>
              </a:rPr>
              <a:t>of</a:t>
            </a:r>
            <a:r>
              <a:rPr lang="de-DE" sz="2000" dirty="0" smtClean="0">
                <a:solidFill>
                  <a:srgbClr val="C00000"/>
                </a:solidFill>
                <a:ea typeface="ＭＳ Ｐゴシック" pitchFamily="34" charset="-128"/>
                <a:cs typeface="+mn-cs"/>
                <a:sym typeface="Wingdings" charset="0"/>
              </a:rPr>
              <a:t> Early-</a:t>
            </a:r>
            <a:r>
              <a:rPr lang="de-DE" sz="2000" dirty="0" err="1" smtClean="0">
                <a:solidFill>
                  <a:srgbClr val="C00000"/>
                </a:solidFill>
                <a:ea typeface="ＭＳ Ｐゴシック" pitchFamily="34" charset="-128"/>
                <a:cs typeface="+mn-cs"/>
                <a:sym typeface="Wingdings" charset="0"/>
              </a:rPr>
              <a:t>career</a:t>
            </a:r>
            <a:r>
              <a:rPr lang="de-DE" sz="2000" dirty="0" smtClean="0">
                <a:solidFill>
                  <a:srgbClr val="C00000"/>
                </a:solidFill>
                <a:ea typeface="ＭＳ Ｐゴシック" pitchFamily="34" charset="-128"/>
                <a:cs typeface="+mn-cs"/>
                <a:sym typeface="Wingdings" charset="0"/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  <a:ea typeface="ＭＳ Ｐゴシック" pitchFamily="34" charset="-128"/>
                <a:cs typeface="+mn-cs"/>
                <a:sym typeface="Wingdings" charset="0"/>
              </a:rPr>
              <a:t>researchers</a:t>
            </a:r>
            <a:endParaRPr lang="de-DE" sz="2000" dirty="0" smtClean="0">
              <a:solidFill>
                <a:srgbClr val="C00000"/>
              </a:solidFill>
              <a:ea typeface="ＭＳ Ｐゴシック" pitchFamily="34" charset="-128"/>
              <a:cs typeface="+mn-cs"/>
              <a:sym typeface="Wingdings" charset="0"/>
            </a:endParaRPr>
          </a:p>
          <a:p>
            <a:pPr lvl="2"/>
            <a:r>
              <a:rPr lang="de-DE" sz="1600" dirty="0" smtClean="0">
                <a:ea typeface="ＭＳ Ｐゴシック" pitchFamily="34" charset="-128"/>
                <a:cs typeface="+mn-cs"/>
                <a:sym typeface="Wingdings" charset="0"/>
              </a:rPr>
              <a:t>Digital Humanities</a:t>
            </a:r>
          </a:p>
          <a:p>
            <a:pPr lvl="2"/>
            <a:r>
              <a:rPr lang="de-DE" sz="1600" dirty="0">
                <a:ea typeface="ＭＳ Ｐゴシック" pitchFamily="34" charset="-128"/>
                <a:cs typeface="+mn-cs"/>
                <a:sym typeface="Wingdings" charset="0"/>
              </a:rPr>
              <a:t>D</a:t>
            </a:r>
            <a:r>
              <a:rPr lang="de-DE" sz="1600" dirty="0" smtClean="0">
                <a:ea typeface="ＭＳ Ｐゴシック" pitchFamily="34" charset="-128"/>
                <a:cs typeface="+mn-cs"/>
                <a:sym typeface="Wingdings" charset="0"/>
              </a:rPr>
              <a:t>ata curation</a:t>
            </a:r>
          </a:p>
          <a:p>
            <a:pPr lvl="2"/>
            <a:r>
              <a:rPr lang="de-DE" sz="1600" dirty="0" smtClean="0">
                <a:ea typeface="ＭＳ Ｐゴシック" pitchFamily="34" charset="-128"/>
                <a:cs typeface="+mn-cs"/>
                <a:sym typeface="Wingdings" charset="0"/>
              </a:rPr>
              <a:t>Digital turn in </a:t>
            </a:r>
            <a:r>
              <a:rPr lang="de-DE" sz="1600" dirty="0" err="1" smtClean="0">
                <a:ea typeface="ＭＳ Ｐゴシック" pitchFamily="34" charset="-128"/>
                <a:cs typeface="+mn-cs"/>
                <a:sym typeface="Wingdings" charset="0"/>
              </a:rPr>
              <a:t>general</a:t>
            </a:r>
            <a:r>
              <a:rPr lang="de-DE" sz="1600" dirty="0" smtClean="0">
                <a:ea typeface="ＭＳ Ｐゴシック" pitchFamily="34" charset="-128"/>
                <a:cs typeface="+mn-cs"/>
                <a:sym typeface="Wingdings" charset="0"/>
              </a:rPr>
              <a:t> ...</a:t>
            </a:r>
            <a:endParaRPr lang="de-DE" sz="1600" dirty="0">
              <a:ea typeface="ＭＳ Ｐゴシック" pitchFamily="34" charset="-128"/>
              <a:cs typeface="+mn-cs"/>
              <a:sym typeface="Wingdings" charset="0"/>
            </a:endParaRPr>
          </a:p>
        </p:txBody>
      </p:sp>
      <p:sp>
        <p:nvSpPr>
          <p:cNvPr id="24580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404040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1600">
                <a:solidFill>
                  <a:srgbClr val="404040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1400">
                <a:solidFill>
                  <a:srgbClr val="404040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1200">
                <a:solidFill>
                  <a:srgbClr val="404040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1000">
                <a:solidFill>
                  <a:srgbClr val="404040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1000">
                <a:solidFill>
                  <a:srgbClr val="404040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1000">
                <a:solidFill>
                  <a:srgbClr val="404040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1000">
                <a:solidFill>
                  <a:srgbClr val="404040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1000">
                <a:solidFill>
                  <a:srgbClr val="404040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Anlass der Präsentation (Fußzeile)</a:t>
            </a:r>
          </a:p>
        </p:txBody>
      </p:sp>
    </p:spTree>
    <p:extLst>
      <p:ext uri="{BB962C8B-B14F-4D97-AF65-F5344CB8AC3E}">
        <p14:creationId xmlns:p14="http://schemas.microsoft.com/office/powerpoint/2010/main" val="203934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Some</a:t>
            </a:r>
            <a:r>
              <a:rPr lang="de-DE" dirty="0" smtClean="0"/>
              <a:t> Highlights </a:t>
            </a:r>
            <a:r>
              <a:rPr lang="de-DE" dirty="0" err="1" smtClean="0"/>
              <a:t>of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DARIAH-ERIC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569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ensterinhalt horizontal verschieben 1"/>
          <p:cNvSpPr/>
          <p:nvPr/>
        </p:nvSpPr>
        <p:spPr bwMode="auto">
          <a:xfrm>
            <a:off x="5580112" y="4941168"/>
            <a:ext cx="3312368" cy="1584176"/>
          </a:xfrm>
          <a:prstGeom prst="horizontalScroll">
            <a:avLst/>
          </a:prstGeom>
          <a:gradFill>
            <a:gsLst>
              <a:gs pos="0">
                <a:srgbClr val="FFFF00"/>
              </a:gs>
              <a:gs pos="73000">
                <a:srgbClr val="A50021">
                  <a:lumMod val="50000"/>
                  <a:lumOff val="50000"/>
                  <a:alpha val="31000"/>
                </a:srgb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2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dirty="0" smtClean="0">
                <a:ea typeface="MS PGothic" pitchFamily="34" charset="-128"/>
              </a:rPr>
              <a:t>Brief </a:t>
            </a:r>
            <a:r>
              <a:rPr lang="de-AT" altLang="de-DE" dirty="0" err="1" smtClean="0">
                <a:ea typeface="MS PGothic" pitchFamily="34" charset="-128"/>
              </a:rPr>
              <a:t>history</a:t>
            </a:r>
            <a:endParaRPr lang="de-AT" altLang="de-DE" dirty="0" smtClean="0">
              <a:ea typeface="MS PGothic" pitchFamily="34" charset="-128"/>
            </a:endParaRPr>
          </a:p>
        </p:txBody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5399087" cy="39893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de-DE" sz="2800" b="1" dirty="0" smtClean="0">
                <a:solidFill>
                  <a:srgbClr val="17375E"/>
                </a:solidFill>
                <a:ea typeface="MS PGothic" pitchFamily="34" charset="-128"/>
              </a:rPr>
              <a:t>2006: </a:t>
            </a:r>
            <a:r>
              <a:rPr lang="en-GB" altLang="de-DE" sz="2800" dirty="0" smtClean="0">
                <a:solidFill>
                  <a:srgbClr val="17375E"/>
                </a:solidFill>
                <a:ea typeface="MS PGothic" pitchFamily="34" charset="-128"/>
              </a:rPr>
              <a:t>DARIAH @ ESFRI Roadmap</a:t>
            </a:r>
          </a:p>
          <a:p>
            <a:pPr>
              <a:lnSpc>
                <a:spcPct val="90000"/>
              </a:lnSpc>
            </a:pPr>
            <a:endParaRPr lang="en-GB" altLang="de-DE" sz="2800" dirty="0" smtClean="0">
              <a:solidFill>
                <a:srgbClr val="17375E"/>
              </a:solidFill>
              <a:ea typeface="MS PGothic" pitchFamily="34" charset="-128"/>
            </a:endParaRPr>
          </a:p>
          <a:p>
            <a:pPr>
              <a:lnSpc>
                <a:spcPct val="90000"/>
              </a:lnSpc>
            </a:pPr>
            <a:r>
              <a:rPr lang="en-GB" altLang="de-DE" sz="2800" b="1" dirty="0" smtClean="0">
                <a:solidFill>
                  <a:srgbClr val="17375E"/>
                </a:solidFill>
                <a:ea typeface="MS PGothic" pitchFamily="34" charset="-128"/>
              </a:rPr>
              <a:t>2008 – 2011: </a:t>
            </a:r>
            <a:r>
              <a:rPr lang="en-GB" altLang="de-DE" sz="2800" dirty="0" smtClean="0">
                <a:solidFill>
                  <a:srgbClr val="17375E"/>
                </a:solidFill>
                <a:ea typeface="MS PGothic" pitchFamily="34" charset="-128"/>
              </a:rPr>
              <a:t>Preparatory Phase project — </a:t>
            </a:r>
            <a:r>
              <a:rPr lang="en-GB" altLang="de-DE" sz="2800" i="1" dirty="0" smtClean="0">
                <a:solidFill>
                  <a:srgbClr val="17375E"/>
                </a:solidFill>
                <a:ea typeface="MS PGothic" pitchFamily="34" charset="-128"/>
              </a:rPr>
              <a:t>Preparing DARIAH</a:t>
            </a:r>
          </a:p>
          <a:p>
            <a:pPr>
              <a:lnSpc>
                <a:spcPct val="90000"/>
              </a:lnSpc>
            </a:pPr>
            <a:endParaRPr lang="en-GB" altLang="de-DE" sz="2800" i="1" dirty="0" smtClean="0">
              <a:solidFill>
                <a:srgbClr val="17375E"/>
              </a:solidFill>
              <a:ea typeface="MS PGothic" pitchFamily="34" charset="-128"/>
            </a:endParaRPr>
          </a:p>
          <a:p>
            <a:pPr>
              <a:lnSpc>
                <a:spcPct val="90000"/>
              </a:lnSpc>
            </a:pPr>
            <a:r>
              <a:rPr lang="en-GB" altLang="de-DE" sz="2800" b="1" dirty="0" smtClean="0">
                <a:solidFill>
                  <a:srgbClr val="17375E"/>
                </a:solidFill>
                <a:ea typeface="MS PGothic" pitchFamily="34" charset="-128"/>
              </a:rPr>
              <a:t>2011 – 2013: </a:t>
            </a:r>
            <a:r>
              <a:rPr lang="en-GB" altLang="de-DE" sz="2800" dirty="0" smtClean="0">
                <a:solidFill>
                  <a:srgbClr val="17375E"/>
                </a:solidFill>
                <a:ea typeface="MS PGothic" pitchFamily="34" charset="-128"/>
              </a:rPr>
              <a:t>Transition Phase</a:t>
            </a:r>
            <a:br>
              <a:rPr lang="en-GB" altLang="de-DE" sz="2800" dirty="0" smtClean="0">
                <a:solidFill>
                  <a:srgbClr val="17375E"/>
                </a:solidFill>
                <a:ea typeface="MS PGothic" pitchFamily="34" charset="-128"/>
              </a:rPr>
            </a:br>
            <a:r>
              <a:rPr lang="en-GB" altLang="de-DE" sz="2800" dirty="0" smtClean="0">
                <a:solidFill>
                  <a:srgbClr val="17375E"/>
                </a:solidFill>
                <a:ea typeface="MS PGothic" pitchFamily="34" charset="-128"/>
              </a:rPr>
              <a:t>establishing the DARIAH-ERIC</a:t>
            </a:r>
            <a:br>
              <a:rPr lang="en-GB" altLang="de-DE" sz="2800" dirty="0" smtClean="0">
                <a:solidFill>
                  <a:srgbClr val="17375E"/>
                </a:solidFill>
                <a:ea typeface="MS PGothic" pitchFamily="34" charset="-128"/>
              </a:rPr>
            </a:br>
            <a:endParaRPr lang="en-GB" altLang="de-DE" sz="2800" dirty="0" smtClean="0">
              <a:solidFill>
                <a:srgbClr val="17375E"/>
              </a:solidFill>
              <a:ea typeface="MS PGothic" pitchFamily="34" charset="-128"/>
            </a:endParaRPr>
          </a:p>
          <a:p>
            <a:pPr>
              <a:lnSpc>
                <a:spcPct val="90000"/>
              </a:lnSpc>
            </a:pPr>
            <a:endParaRPr lang="en-GB" altLang="de-DE" sz="2800" b="1" dirty="0" smtClean="0">
              <a:solidFill>
                <a:srgbClr val="17375E"/>
              </a:solidFill>
              <a:ea typeface="MS PGothic" pitchFamily="34" charset="-128"/>
            </a:endParaRPr>
          </a:p>
          <a:p>
            <a:pPr>
              <a:lnSpc>
                <a:spcPct val="90000"/>
              </a:lnSpc>
            </a:pPr>
            <a:r>
              <a:rPr lang="en-GB" altLang="de-DE" sz="2800" b="1" dirty="0" smtClean="0">
                <a:solidFill>
                  <a:srgbClr val="A50021"/>
                </a:solidFill>
                <a:ea typeface="MS PGothic" pitchFamily="34" charset="-128"/>
              </a:rPr>
              <a:t>2014 </a:t>
            </a:r>
            <a:r>
              <a:rPr lang="en-GB" altLang="de-DE" sz="2800" b="1" dirty="0">
                <a:solidFill>
                  <a:srgbClr val="A50021"/>
                </a:solidFill>
                <a:ea typeface="MS PGothic" pitchFamily="34" charset="-128"/>
              </a:rPr>
              <a:t>– </a:t>
            </a:r>
            <a:r>
              <a:rPr lang="en-GB" altLang="de-DE" sz="2800" b="1" dirty="0" smtClean="0">
                <a:solidFill>
                  <a:srgbClr val="A50021"/>
                </a:solidFill>
                <a:ea typeface="MS PGothic" pitchFamily="34" charset="-128"/>
              </a:rPr>
              <a:t>: DARIAH-ERIC</a:t>
            </a:r>
            <a:endParaRPr lang="de-AT" altLang="de-DE" sz="2800" b="1" dirty="0" smtClean="0">
              <a:solidFill>
                <a:srgbClr val="A50021"/>
              </a:solidFill>
              <a:ea typeface="MS PGothic" pitchFamily="34" charset="-128"/>
            </a:endParaRPr>
          </a:p>
          <a:p>
            <a:endParaRPr lang="de-AT" altLang="de-DE" sz="2800" dirty="0" smtClean="0">
              <a:ea typeface="MS PGothic" pitchFamily="34" charset="-128"/>
            </a:endParaRPr>
          </a:p>
        </p:txBody>
      </p:sp>
      <p:pic>
        <p:nvPicPr>
          <p:cNvPr id="53252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597" y="1052736"/>
            <a:ext cx="864096" cy="94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597" y="2435460"/>
            <a:ext cx="2679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Afbeelding 11" descr="DARIAH-EU_Logo_ without_ subtitle_ CMYK 1.0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597" y="3933056"/>
            <a:ext cx="24669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Afbeelding 9" descr="DARIAH-ERIC Logo no-tagline CMYK 1.1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149" y="5390034"/>
            <a:ext cx="266065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869160"/>
            <a:ext cx="1128216" cy="84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9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498AE-3BB9-4530-9174-451C6F10679A}" type="datetime1">
              <a:rPr lang="en-GB" altLang="de-DE" smtClean="0"/>
              <a:t>15/12/2014</a:t>
            </a:fld>
            <a:endParaRPr lang="en-GB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DFFC-E47A-4397-A056-8DFEE1BCD791}" type="slidenum">
              <a:rPr lang="en-GB" altLang="de-DE" smtClean="0"/>
              <a:pPr/>
              <a:t>15</a:t>
            </a:fld>
            <a:endParaRPr lang="en-GB" alt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5496" y="638132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>
                    <a:lumMod val="95000"/>
                  </a:schemeClr>
                </a:solidFill>
              </a:rPr>
              <a:t>Paris, 17. Nov 2014</a:t>
            </a:r>
            <a:endParaRPr lang="de-DE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974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/>
          <p:cNvSpPr/>
          <p:nvPr/>
        </p:nvSpPr>
        <p:spPr bwMode="auto">
          <a:xfrm>
            <a:off x="323528" y="1268760"/>
            <a:ext cx="5688632" cy="4464496"/>
          </a:xfrm>
          <a:prstGeom prst="roundRect">
            <a:avLst/>
          </a:prstGeom>
          <a:solidFill>
            <a:srgbClr val="A50021"/>
          </a:solidFill>
          <a:ln w="952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609600" y="1676400"/>
          <a:ext cx="2438400" cy="3814767"/>
        </p:xfrm>
        <a:graphic>
          <a:graphicData uri="http://schemas.openxmlformats.org/drawingml/2006/table">
            <a:tbl>
              <a:tblPr/>
              <a:tblGrid>
                <a:gridCol w="1563688"/>
                <a:gridCol w="874712"/>
              </a:tblGrid>
              <a:tr h="4238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cs typeface="Arial" charset="0"/>
                        </a:rPr>
                        <a:t>Founding</a:t>
                      </a: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cs typeface="Arial" charset="0"/>
                        </a:rPr>
                        <a:t> </a:t>
                      </a:r>
                      <a:r>
                        <a:rPr kumimoji="0" lang="nl-NL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cs typeface="Arial" charset="0"/>
                        </a:rPr>
                        <a:t>Members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charset="0"/>
                          <a:cs typeface="Arial" charset="0"/>
                        </a:rPr>
                        <a:t>Austria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charset="0"/>
                          <a:cs typeface="Arial" charset="0"/>
                        </a:rPr>
                        <a:t>Belgium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charset="0"/>
                          <a:cs typeface="Arial" charset="0"/>
                        </a:rPr>
                        <a:t>Croatia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charset="0"/>
                          <a:cs typeface="Arial" charset="0"/>
                        </a:rPr>
                        <a:t>Cyprus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charset="0"/>
                          <a:cs typeface="Arial" charset="0"/>
                        </a:rPr>
                        <a:t>Denmark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charset="0"/>
                          <a:cs typeface="Arial" charset="0"/>
                        </a:rPr>
                        <a:t>France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charset="0"/>
                          <a:cs typeface="Arial" charset="0"/>
                        </a:rPr>
                        <a:t>Germany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charset="0"/>
                          <a:cs typeface="Arial" charset="0"/>
                        </a:rPr>
                        <a:t>Greece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 5"/>
          <p:cNvGraphicFramePr>
            <a:graphicFrameLocks noGrp="1"/>
          </p:cNvGraphicFramePr>
          <p:nvPr/>
        </p:nvGraphicFramePr>
        <p:xfrm>
          <a:off x="3200400" y="1676400"/>
          <a:ext cx="2438400" cy="3390904"/>
        </p:xfrm>
        <a:graphic>
          <a:graphicData uri="http://schemas.openxmlformats.org/drawingml/2006/table">
            <a:tbl>
              <a:tblPr/>
              <a:tblGrid>
                <a:gridCol w="1563688"/>
                <a:gridCol w="874712"/>
              </a:tblGrid>
              <a:tr h="423863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9" charset="0"/>
                          <a:ea typeface="MS PGothic" pitchFamily="34" charset="-128"/>
                          <a:cs typeface="Arial" charset="0"/>
                        </a:rPr>
                        <a:t>Founding Members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23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-109" charset="0"/>
                          <a:ea typeface="MS PGothic" pitchFamily="34" charset="-128"/>
                          <a:cs typeface="Arial" charset="0"/>
                        </a:rPr>
                        <a:t>Ireland</a:t>
                      </a:r>
                      <a:endParaRPr kumimoji="0" lang="nl-NL" alt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483E68"/>
                        </a:solidFill>
                        <a:effectLst/>
                        <a:latin typeface="Calibri" pitchFamily="-109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423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83E68"/>
                          </a:solidFill>
                          <a:effectLst/>
                          <a:latin typeface="Calibri" pitchFamily="-109" charset="0"/>
                          <a:ea typeface="MS PGothic" pitchFamily="34" charset="-128"/>
                          <a:cs typeface="Arial" charset="0"/>
                        </a:rPr>
                        <a:t>Italy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423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83E68"/>
                          </a:solidFill>
                          <a:effectLst/>
                          <a:latin typeface="Calibri" pitchFamily="-109" charset="0"/>
                          <a:ea typeface="MS PGothic" pitchFamily="34" charset="-128"/>
                          <a:cs typeface="Arial" charset="0"/>
                        </a:rPr>
                        <a:t>Luxembourg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423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83E68"/>
                          </a:solidFill>
                          <a:effectLst/>
                          <a:latin typeface="Calibri" pitchFamily="-109" charset="0"/>
                          <a:ea typeface="MS PGothic" pitchFamily="34" charset="-128"/>
                          <a:cs typeface="Arial" charset="0"/>
                        </a:rPr>
                        <a:t>Malta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423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83E68"/>
                          </a:solidFill>
                          <a:effectLst/>
                          <a:latin typeface="Calibri" pitchFamily="-109" charset="0"/>
                          <a:ea typeface="MS PGothic" pitchFamily="34" charset="-128"/>
                          <a:cs typeface="Arial" charset="0"/>
                        </a:rPr>
                        <a:t>Netherlands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423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83E68"/>
                          </a:solidFill>
                          <a:effectLst/>
                          <a:latin typeface="Calibri" pitchFamily="-109" charset="0"/>
                          <a:ea typeface="MS PGothic" pitchFamily="34" charset="-128"/>
                          <a:cs typeface="Arial" charset="0"/>
                        </a:rPr>
                        <a:t>Serbia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423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83E68"/>
                          </a:solidFill>
                          <a:effectLst/>
                          <a:latin typeface="Calibri" pitchFamily="-109" charset="0"/>
                          <a:ea typeface="MS PGothic" pitchFamily="34" charset="-128"/>
                          <a:cs typeface="Arial" charset="0"/>
                        </a:rPr>
                        <a:t>Slovenia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9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971013"/>
              </p:ext>
            </p:extLst>
          </p:nvPr>
        </p:nvGraphicFramePr>
        <p:xfrm>
          <a:off x="6382072" y="1676400"/>
          <a:ext cx="2438400" cy="2732046"/>
        </p:xfrm>
        <a:graphic>
          <a:graphicData uri="http://schemas.openxmlformats.org/drawingml/2006/table">
            <a:tbl>
              <a:tblPr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tblPr>
              <a:tblGrid>
                <a:gridCol w="1563688"/>
                <a:gridCol w="874712"/>
              </a:tblGrid>
              <a:tr h="5791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cs typeface="Arial" charset="0"/>
                        </a:rPr>
                        <a:t>Candidate</a:t>
                      </a: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cs typeface="Arial" charset="0"/>
                        </a:rPr>
                        <a:t> </a:t>
                      </a:r>
                      <a:r>
                        <a:rPr kumimoji="0" lang="nl-NL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cs typeface="Arial" charset="0"/>
                        </a:rPr>
                        <a:t>countries</a:t>
                      </a:r>
                      <a:endParaRPr kumimoji="0" lang="nl-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cs typeface="Arial" charset="0"/>
                        </a:rPr>
                        <a:t>and </a:t>
                      </a:r>
                      <a:r>
                        <a:rPr kumimoji="0" lang="nl-NL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cs typeface="Arial" charset="0"/>
                        </a:rPr>
                        <a:t>associated</a:t>
                      </a: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cs typeface="Arial" charset="0"/>
                        </a:rPr>
                        <a:t> </a:t>
                      </a:r>
                      <a:r>
                        <a:rPr kumimoji="0" lang="nl-NL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cs typeface="Arial" charset="0"/>
                        </a:rPr>
                        <a:t>members</a:t>
                      </a:r>
                      <a:endParaRPr kumimoji="0" lang="nl-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423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83E68"/>
                          </a:solidFill>
                          <a:effectLst/>
                          <a:latin typeface="Calibri" charset="0"/>
                          <a:cs typeface="Arial" charset="0"/>
                        </a:rPr>
                        <a:t>Lithuania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83E68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423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Poland?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423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Portugal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423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83E68"/>
                          </a:solidFill>
                          <a:effectLst/>
                          <a:latin typeface="Calibri" charset="0"/>
                          <a:cs typeface="Arial" charset="0"/>
                        </a:rPr>
                        <a:t>Spain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423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Switzerland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  <p:pic>
        <p:nvPicPr>
          <p:cNvPr id="55380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33600"/>
            <a:ext cx="498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81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0"/>
            <a:ext cx="5334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82" name="Afbeelding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672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83" name="Afbeelding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713288"/>
            <a:ext cx="5334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84" name="Afbeelding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33600"/>
            <a:ext cx="520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85" name="Afbeelding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90800"/>
            <a:ext cx="5334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86" name="Afbeelding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718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87" name="Afbeelding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00"/>
            <a:ext cx="5334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88" name="Afbeelding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267200"/>
            <a:ext cx="515938" cy="304800"/>
          </a:xfrm>
          <a:prstGeom prst="rect">
            <a:avLst/>
          </a:prstGeom>
          <a:noFill/>
          <a:ln w="9525">
            <a:solidFill>
              <a:srgbClr val="483E6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89" name="Afbeelding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648200"/>
            <a:ext cx="5334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90" name="Afbeelding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565400"/>
            <a:ext cx="5016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91" name="Afbeelding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672" y="2298700"/>
            <a:ext cx="5143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92" name="Afbeelding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672" y="3136900"/>
            <a:ext cx="5476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93" name="Afbeelding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672" y="3989388"/>
            <a:ext cx="5334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Afbeelding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34672" y="2730500"/>
            <a:ext cx="547688" cy="33496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5395" name="Afbeelding 2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672" y="3581400"/>
            <a:ext cx="5334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339975" y="3357563"/>
            <a:ext cx="533400" cy="381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5397" name="Afbeelding 1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971800"/>
            <a:ext cx="533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98" name="Afbeelding 2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50006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99" name="Afbeelding 1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105400"/>
            <a:ext cx="533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"/>
          <p:cNvSpPr>
            <a:spLocks noGrp="1"/>
          </p:cNvSpPr>
          <p:nvPr>
            <p:ph type="title"/>
          </p:nvPr>
        </p:nvSpPr>
        <p:spPr>
          <a:xfrm>
            <a:off x="360000" y="115889"/>
            <a:ext cx="8425184" cy="720824"/>
          </a:xfrm>
        </p:spPr>
        <p:txBody>
          <a:bodyPr/>
          <a:lstStyle/>
          <a:p>
            <a:r>
              <a:rPr lang="de-AT" altLang="de-DE" dirty="0" err="1" smtClean="0">
                <a:ea typeface="MS PGothic" pitchFamily="34" charset="-128"/>
              </a:rPr>
              <a:t>Full</a:t>
            </a:r>
            <a:r>
              <a:rPr lang="de-AT" altLang="de-DE" dirty="0" smtClean="0">
                <a:ea typeface="MS PGothic" pitchFamily="34" charset="-128"/>
              </a:rPr>
              <a:t> Members</a:t>
            </a:r>
          </a:p>
        </p:txBody>
      </p:sp>
      <p:sp>
        <p:nvSpPr>
          <p:cNvPr id="2" name="Pfeil nach unten 1"/>
          <p:cNvSpPr/>
          <p:nvPr/>
        </p:nvSpPr>
        <p:spPr bwMode="auto">
          <a:xfrm>
            <a:off x="7171481" y="404664"/>
            <a:ext cx="1144935" cy="1152128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dirty="0" smtClean="0">
                <a:ea typeface="MS PGothic" pitchFamily="34" charset="-128"/>
              </a:rPr>
              <a:t>Organisational Framework</a:t>
            </a:r>
          </a:p>
        </p:txBody>
      </p:sp>
      <p:sp>
        <p:nvSpPr>
          <p:cNvPr id="57347" name="Content Placeholder 11"/>
          <p:cNvSpPr>
            <a:spLocks noGrp="1"/>
          </p:cNvSpPr>
          <p:nvPr>
            <p:ph sz="half" idx="1"/>
          </p:nvPr>
        </p:nvSpPr>
        <p:spPr>
          <a:xfrm>
            <a:off x="234950" y="2276872"/>
            <a:ext cx="4495800" cy="288032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altLang="de-DE" sz="2400" dirty="0" smtClean="0">
                <a:ea typeface="MS PGothic" pitchFamily="34" charset="-128"/>
              </a:rPr>
              <a:t>A model based upon national contributions</a:t>
            </a:r>
          </a:p>
          <a:p>
            <a:r>
              <a:rPr lang="en-US" altLang="de-DE" sz="2000" dirty="0" smtClean="0">
                <a:ea typeface="MS PGothic" pitchFamily="34" charset="-128"/>
              </a:rPr>
              <a:t>Expertise, technologies, capacity</a:t>
            </a:r>
            <a:br>
              <a:rPr lang="en-US" altLang="de-DE" sz="2000" dirty="0" smtClean="0">
                <a:ea typeface="MS PGothic" pitchFamily="34" charset="-128"/>
              </a:rPr>
            </a:br>
            <a:r>
              <a:rPr lang="en-US" altLang="de-DE" sz="2000" dirty="0" smtClean="0">
                <a:ea typeface="MS PGothic" pitchFamily="34" charset="-128"/>
              </a:rPr>
              <a:t>as well as research communities are spread across DARIAH members</a:t>
            </a:r>
          </a:p>
          <a:p>
            <a:pPr>
              <a:lnSpc>
                <a:spcPct val="90000"/>
              </a:lnSpc>
            </a:pPr>
            <a:r>
              <a:rPr lang="de-AT" altLang="de-DE" sz="2000" dirty="0" smtClean="0">
                <a:ea typeface="MS PGothic" pitchFamily="34" charset="-128"/>
              </a:rPr>
              <a:t>DARIAH </a:t>
            </a:r>
            <a:r>
              <a:rPr lang="de-AT" altLang="de-DE" sz="2000" dirty="0" err="1" smtClean="0">
                <a:ea typeface="MS PGothic" pitchFamily="34" charset="-128"/>
              </a:rPr>
              <a:t>services</a:t>
            </a:r>
            <a:r>
              <a:rPr lang="de-AT" altLang="de-DE" sz="2000" dirty="0" smtClean="0">
                <a:ea typeface="MS PGothic" pitchFamily="34" charset="-128"/>
              </a:rPr>
              <a:t> </a:t>
            </a:r>
            <a:r>
              <a:rPr lang="de-AT" altLang="de-DE" sz="2000" dirty="0" err="1" smtClean="0">
                <a:ea typeface="MS PGothic" pitchFamily="34" charset="-128"/>
              </a:rPr>
              <a:t>as</a:t>
            </a:r>
            <a:r>
              <a:rPr lang="de-AT" altLang="de-DE" sz="2000" dirty="0" smtClean="0">
                <a:ea typeface="MS PGothic" pitchFamily="34" charset="-128"/>
              </a:rPr>
              <a:t> a </a:t>
            </a:r>
            <a:r>
              <a:rPr lang="de-AT" altLang="de-DE" sz="2000" dirty="0" err="1" smtClean="0">
                <a:ea typeface="MS PGothic" pitchFamily="34" charset="-128"/>
              </a:rPr>
              <a:t>coordination</a:t>
            </a:r>
            <a:r>
              <a:rPr lang="de-AT" altLang="de-DE" sz="2000" dirty="0" smtClean="0">
                <a:ea typeface="MS PGothic" pitchFamily="34" charset="-128"/>
              </a:rPr>
              <a:t/>
            </a:r>
            <a:br>
              <a:rPr lang="de-AT" altLang="de-DE" sz="2000" dirty="0" smtClean="0">
                <a:ea typeface="MS PGothic" pitchFamily="34" charset="-128"/>
              </a:rPr>
            </a:br>
            <a:r>
              <a:rPr lang="de-AT" altLang="de-DE" sz="2000" dirty="0" err="1" smtClean="0">
                <a:ea typeface="MS PGothic" pitchFamily="34" charset="-128"/>
              </a:rPr>
              <a:t>of</a:t>
            </a:r>
            <a:r>
              <a:rPr lang="de-AT" altLang="de-DE" sz="2000" dirty="0" smtClean="0">
                <a:ea typeface="MS PGothic" pitchFamily="34" charset="-128"/>
              </a:rPr>
              <a:t> national </a:t>
            </a:r>
            <a:r>
              <a:rPr lang="de-AT" altLang="de-DE" sz="2000" dirty="0" err="1" smtClean="0">
                <a:ea typeface="MS PGothic" pitchFamily="34" charset="-128"/>
              </a:rPr>
              <a:t>capacities</a:t>
            </a:r>
            <a:endParaRPr lang="de-AT" altLang="de-DE" sz="2000" dirty="0" smtClean="0">
              <a:ea typeface="MS PGothic" pitchFamily="34" charset="-128"/>
            </a:endParaRPr>
          </a:p>
          <a:p>
            <a:endParaRPr lang="en-US" altLang="de-DE" dirty="0" smtClean="0">
              <a:ea typeface="MS PGothic" pitchFamily="34" charset="-128"/>
            </a:endParaRPr>
          </a:p>
        </p:txBody>
      </p:sp>
      <p:pic>
        <p:nvPicPr>
          <p:cNvPr id="57348" name="Picture 4" descr="org-sch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65300"/>
            <a:ext cx="4413250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03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40768"/>
            <a:ext cx="28194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340768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16968"/>
            <a:ext cx="23622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Afbeelding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376" y="3530352"/>
            <a:ext cx="13922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Afbeelding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176" y="2996952"/>
            <a:ext cx="11303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5" name="Rectangle 3"/>
          <p:cNvSpPr txBox="1">
            <a:spLocks noChangeArrowheads="1"/>
          </p:cNvSpPr>
          <p:nvPr/>
        </p:nvSpPr>
        <p:spPr bwMode="auto">
          <a:xfrm>
            <a:off x="-228600" y="1950368"/>
            <a:ext cx="3429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de-DE" sz="2000" b="1">
                <a:solidFill>
                  <a:srgbClr val="483E68"/>
                </a:solidFill>
              </a:rPr>
              <a:t>Archaeologists</a:t>
            </a:r>
          </a:p>
        </p:txBody>
      </p:sp>
      <p:sp>
        <p:nvSpPr>
          <p:cNvPr id="68616" name="Rectangle 3"/>
          <p:cNvSpPr txBox="1">
            <a:spLocks noChangeArrowheads="1"/>
          </p:cNvSpPr>
          <p:nvPr/>
        </p:nvSpPr>
        <p:spPr bwMode="auto">
          <a:xfrm>
            <a:off x="2286000" y="2178968"/>
            <a:ext cx="457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de-DE" sz="2000" b="1" dirty="0">
                <a:solidFill>
                  <a:srgbClr val="483E68"/>
                </a:solidFill>
              </a:rPr>
              <a:t>Medieval and modern historians</a:t>
            </a:r>
          </a:p>
        </p:txBody>
      </p:sp>
      <p:sp>
        <p:nvSpPr>
          <p:cNvPr id="68617" name="Rectangle 3"/>
          <p:cNvSpPr txBox="1">
            <a:spLocks noChangeArrowheads="1"/>
          </p:cNvSpPr>
          <p:nvPr/>
        </p:nvSpPr>
        <p:spPr bwMode="auto">
          <a:xfrm>
            <a:off x="6400800" y="2712368"/>
            <a:ext cx="274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de-DE" sz="2000" b="1">
                <a:solidFill>
                  <a:srgbClr val="483E68"/>
                </a:solidFill>
              </a:rPr>
              <a:t>Holocaust researchers</a:t>
            </a:r>
          </a:p>
        </p:txBody>
      </p:sp>
      <p:sp>
        <p:nvSpPr>
          <p:cNvPr id="68618" name="Rectangle 3"/>
          <p:cNvSpPr txBox="1">
            <a:spLocks noChangeArrowheads="1"/>
          </p:cNvSpPr>
          <p:nvPr/>
        </p:nvSpPr>
        <p:spPr bwMode="auto">
          <a:xfrm>
            <a:off x="755576" y="4139952"/>
            <a:ext cx="3124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de-DE" sz="2000" b="1">
                <a:solidFill>
                  <a:srgbClr val="483E68"/>
                </a:solidFill>
              </a:rPr>
              <a:t>Digital methods</a:t>
            </a:r>
          </a:p>
        </p:txBody>
      </p:sp>
      <p:sp>
        <p:nvSpPr>
          <p:cNvPr id="68619" name="Rectangle 3"/>
          <p:cNvSpPr txBox="1">
            <a:spLocks noChangeArrowheads="1"/>
          </p:cNvSpPr>
          <p:nvPr/>
        </p:nvSpPr>
        <p:spPr bwMode="auto">
          <a:xfrm>
            <a:off x="3346376" y="4749552"/>
            <a:ext cx="457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de-DE" sz="1800" b="1">
                <a:solidFill>
                  <a:srgbClr val="483E68"/>
                </a:solidFill>
              </a:rPr>
              <a:t>Digital textual scholarship</a:t>
            </a:r>
          </a:p>
        </p:txBody>
      </p:sp>
      <p:sp>
        <p:nvSpPr>
          <p:cNvPr id="13" name="Rectangle 2"/>
          <p:cNvSpPr>
            <a:spLocks noGrp="1"/>
          </p:cNvSpPr>
          <p:nvPr>
            <p:ph type="title"/>
          </p:nvPr>
        </p:nvSpPr>
        <p:spPr>
          <a:xfrm>
            <a:off x="360000" y="115889"/>
            <a:ext cx="8425184" cy="720824"/>
          </a:xfrm>
        </p:spPr>
        <p:txBody>
          <a:bodyPr/>
          <a:lstStyle/>
          <a:p>
            <a:r>
              <a:rPr lang="de-AT" altLang="de-DE" dirty="0"/>
              <a:t>Network </a:t>
            </a:r>
            <a:r>
              <a:rPr lang="de-AT" altLang="de-DE" dirty="0" err="1"/>
              <a:t>of</a:t>
            </a:r>
            <a:r>
              <a:rPr lang="de-AT" altLang="de-DE" dirty="0"/>
              <a:t> </a:t>
            </a:r>
            <a:r>
              <a:rPr lang="de-AT" altLang="de-DE" dirty="0" err="1"/>
              <a:t>affiliated</a:t>
            </a:r>
            <a:r>
              <a:rPr lang="de-AT" altLang="de-DE" dirty="0"/>
              <a:t> EU-Projects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04800" y="5445224"/>
            <a:ext cx="844366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9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de-DE" sz="2000" b="1" dirty="0" smtClean="0">
                <a:solidFill>
                  <a:srgbClr val="A50021"/>
                </a:solidFill>
              </a:rPr>
              <a:t>*** More are in preparation, some will be submitted in January 2015 ***</a:t>
            </a:r>
            <a:endParaRPr lang="en-GB" altLang="de-DE" sz="2000" b="1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58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1D8F-73D3-417C-AB2B-D341A3591570}" type="datetime1">
              <a:rPr lang="en-GB" altLang="de-DE" smtClean="0"/>
              <a:t>15/12/2014</a:t>
            </a:fld>
            <a:endParaRPr lang="en-GB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D0158-A618-41AA-813F-2E8E65742340}" type="slidenum">
              <a:rPr lang="en-GB" altLang="de-DE" smtClean="0"/>
              <a:pPr/>
              <a:t>19</a:t>
            </a:fld>
            <a:endParaRPr lang="en-GB" alt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Open Humanities – DARIAH Call 2015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3198"/>
            <a:ext cx="9144000" cy="461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04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dirty="0" smtClean="0"/>
              <a:t>DARIAH-DE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6224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D0158-A618-41AA-813F-2E8E65742340}" type="slidenum">
              <a:rPr lang="en-GB" altLang="de-DE" smtClean="0"/>
              <a:pPr/>
              <a:t>20</a:t>
            </a:fld>
            <a:endParaRPr lang="en-GB" alt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15" y="0"/>
            <a:ext cx="8614665" cy="6823606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 bwMode="auto">
          <a:xfrm>
            <a:off x="277815" y="6021288"/>
            <a:ext cx="5158281" cy="50405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rgbClr val="FFC000">
                <a:alpha val="40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748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much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054968"/>
          </a:xfrm>
        </p:spPr>
        <p:txBody>
          <a:bodyPr/>
          <a:lstStyle/>
          <a:p>
            <a:r>
              <a:rPr lang="de-DE" sz="2400" dirty="0" err="1" smtClean="0"/>
              <a:t>Questions</a:t>
            </a:r>
            <a:r>
              <a:rPr lang="de-DE" sz="2400" dirty="0" smtClean="0"/>
              <a:t>? Comments?</a:t>
            </a:r>
            <a:endParaRPr lang="de-DE" sz="2400" dirty="0"/>
          </a:p>
        </p:txBody>
      </p:sp>
      <p:pic>
        <p:nvPicPr>
          <p:cNvPr id="4" name="Picture 30" descr="DARIAH-DE-Logo-CMYK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603448"/>
            <a:ext cx="5113214" cy="361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 3" descr="blu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710" y="5622364"/>
            <a:ext cx="3746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3" descr="blu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17032"/>
            <a:ext cx="5762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 3" descr="blu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93" y="2744738"/>
            <a:ext cx="749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 3" descr="blu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12776"/>
            <a:ext cx="3746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 3" descr="blu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336" y="3869432"/>
            <a:ext cx="5762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955049"/>
            <a:ext cx="5313846" cy="85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79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D178-20D7-49F7-94C2-9D5F42C1DFE1}" type="datetime1">
              <a:rPr lang="en-GB" altLang="de-DE" smtClean="0"/>
              <a:t>15/12/2014</a:t>
            </a:fld>
            <a:endParaRPr lang="en-GB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9876-D653-4B08-81C7-FE5D14C52627}" type="slidenum">
              <a:rPr lang="en-GB" altLang="de-DE" smtClean="0"/>
              <a:pPr/>
              <a:t>3</a:t>
            </a:fld>
            <a:endParaRPr lang="en-GB" alt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Meet</a:t>
            </a:r>
            <a:r>
              <a:rPr lang="de-DE" dirty="0" smtClean="0"/>
              <a:t> DARIAH-DE    </a:t>
            </a:r>
            <a:r>
              <a:rPr lang="de-DE" sz="2000" dirty="0" smtClean="0"/>
              <a:t>(2nd </a:t>
            </a:r>
            <a:r>
              <a:rPr lang="de-DE" sz="2000" dirty="0" err="1" smtClean="0"/>
              <a:t>funding</a:t>
            </a:r>
            <a:r>
              <a:rPr lang="de-DE" sz="2000" dirty="0" smtClean="0"/>
              <a:t> </a:t>
            </a:r>
            <a:r>
              <a:rPr lang="de-DE" sz="2000" dirty="0" err="1" smtClean="0"/>
              <a:t>phase</a:t>
            </a:r>
            <a:r>
              <a:rPr lang="de-DE" sz="2000" dirty="0" smtClean="0"/>
              <a:t>)</a:t>
            </a:r>
            <a:endParaRPr lang="de-DE" sz="2000" dirty="0"/>
          </a:p>
        </p:txBody>
      </p:sp>
      <p:pic>
        <p:nvPicPr>
          <p:cNvPr id="8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6" b="29815"/>
          <a:stretch/>
        </p:blipFill>
        <p:spPr>
          <a:xfrm>
            <a:off x="1331640" y="1149423"/>
            <a:ext cx="6336704" cy="4719215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286000" y="6023029"/>
            <a:ext cx="466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Kick-Off Meeting in Darmstadt</a:t>
            </a:r>
            <a:br>
              <a:rPr lang="de-DE" dirty="0" smtClean="0"/>
            </a:br>
            <a:r>
              <a:rPr lang="de-DE" dirty="0" smtClean="0"/>
              <a:t> March 2014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6920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95289" y="980728"/>
            <a:ext cx="8353425" cy="4465637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altLang="de-DE" sz="2400" dirty="0" err="1" smtClean="0">
                <a:ea typeface="ＭＳ Ｐゴシック" pitchFamily="34" charset="-128"/>
              </a:rPr>
              <a:t>One</a:t>
            </a:r>
            <a:r>
              <a:rPr lang="de-DE" altLang="de-DE" sz="2400" dirty="0" smtClean="0">
                <a:ea typeface="ＭＳ Ｐゴシック" pitchFamily="34" charset="-128"/>
              </a:rPr>
              <a:t> </a:t>
            </a:r>
            <a:r>
              <a:rPr lang="de-DE" altLang="de-DE" sz="2400" dirty="0" err="1" smtClean="0">
                <a:ea typeface="ＭＳ Ｐゴシック" pitchFamily="34" charset="-128"/>
              </a:rPr>
              <a:t>of</a:t>
            </a:r>
            <a:r>
              <a:rPr lang="de-DE" altLang="de-DE" sz="2400" dirty="0" smtClean="0">
                <a:ea typeface="ＭＳ Ｐゴシック" pitchFamily="34" charset="-128"/>
              </a:rPr>
              <a:t> </a:t>
            </a:r>
            <a:r>
              <a:rPr lang="de-DE" altLang="de-DE" sz="2400" dirty="0" err="1" smtClean="0">
                <a:ea typeface="ＭＳ Ｐゴシック" pitchFamily="34" charset="-128"/>
              </a:rPr>
              <a:t>the</a:t>
            </a:r>
            <a:r>
              <a:rPr lang="de-DE" altLang="de-DE" sz="2400" dirty="0" smtClean="0">
                <a:ea typeface="ＭＳ Ｐゴシック" pitchFamily="34" charset="-128"/>
              </a:rPr>
              <a:t> 15 </a:t>
            </a:r>
            <a:r>
              <a:rPr lang="de-DE" altLang="de-DE" sz="2400" b="1" i="1" dirty="0" err="1" smtClean="0">
                <a:ea typeface="ＭＳ Ｐゴシック" pitchFamily="34" charset="-128"/>
              </a:rPr>
              <a:t>founding</a:t>
            </a:r>
            <a:r>
              <a:rPr lang="de-DE" altLang="de-DE" sz="2400" b="1" i="1" dirty="0" smtClean="0">
                <a:ea typeface="ＭＳ Ｐゴシック" pitchFamily="34" charset="-128"/>
              </a:rPr>
              <a:t> </a:t>
            </a:r>
            <a:r>
              <a:rPr lang="de-DE" altLang="de-DE" sz="2400" b="1" i="1" dirty="0" err="1" smtClean="0">
                <a:ea typeface="ＭＳ Ｐゴシック" pitchFamily="34" charset="-128"/>
              </a:rPr>
              <a:t>members</a:t>
            </a:r>
            <a:r>
              <a:rPr lang="de-DE" altLang="de-DE" sz="2400" b="1" i="1" dirty="0" smtClean="0">
                <a:ea typeface="ＭＳ Ｐゴシック" pitchFamily="34" charset="-128"/>
              </a:rPr>
              <a:t> </a:t>
            </a:r>
            <a:r>
              <a:rPr lang="de-DE" altLang="de-DE" sz="2400" dirty="0" err="1" smtClean="0">
                <a:ea typeface="ＭＳ Ｐゴシック" pitchFamily="34" charset="-128"/>
              </a:rPr>
              <a:t>of</a:t>
            </a:r>
            <a:r>
              <a:rPr lang="de-DE" altLang="de-DE" sz="2400" dirty="0" smtClean="0">
                <a:ea typeface="ＭＳ Ｐゴシック" pitchFamily="34" charset="-128"/>
              </a:rPr>
              <a:t> DARIAH-ERIC</a:t>
            </a:r>
            <a:endParaRPr lang="en-GB" sz="2400" dirty="0" smtClean="0"/>
          </a:p>
          <a:p>
            <a:pPr>
              <a:lnSpc>
                <a:spcPts val="32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b="1" i="1" dirty="0" smtClean="0"/>
              <a:t>Duration</a:t>
            </a:r>
            <a:r>
              <a:rPr lang="en-GB" sz="2400" dirty="0" smtClean="0"/>
              <a:t> (5 years):</a:t>
            </a:r>
          </a:p>
          <a:p>
            <a:pPr lvl="1">
              <a:lnSpc>
                <a:spcPts val="32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Preparatory phase: 2008 – 2011</a:t>
            </a:r>
          </a:p>
          <a:p>
            <a:pPr lvl="1">
              <a:lnSpc>
                <a:spcPts val="32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GB" sz="2400" dirty="0" smtClean="0"/>
              <a:t>Construction phase: 2011 – 2016</a:t>
            </a:r>
          </a:p>
          <a:p>
            <a:pPr lvl="1">
              <a:lnSpc>
                <a:spcPts val="32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Operational phase: 2016 – 202x?</a:t>
            </a:r>
          </a:p>
          <a:p>
            <a:pPr>
              <a:lnSpc>
                <a:spcPts val="32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400" b="1" i="1" dirty="0" err="1">
                <a:ea typeface="ＭＳ Ｐゴシック" pitchFamily="34" charset="-128"/>
              </a:rPr>
              <a:t>Funding</a:t>
            </a:r>
            <a:r>
              <a:rPr lang="de-DE" sz="2400" b="1" i="1" dirty="0">
                <a:ea typeface="ＭＳ Ｐゴシック" pitchFamily="34" charset="-128"/>
              </a:rPr>
              <a:t> </a:t>
            </a:r>
            <a:r>
              <a:rPr lang="de-DE" sz="2400" b="1" i="1" dirty="0" err="1">
                <a:ea typeface="ＭＳ Ｐゴシック" pitchFamily="34" charset="-128"/>
              </a:rPr>
              <a:t>agency</a:t>
            </a:r>
            <a:r>
              <a:rPr lang="de-DE" sz="2400" dirty="0"/>
              <a:t>: Federal </a:t>
            </a:r>
            <a:r>
              <a:rPr lang="de-DE" sz="2400" dirty="0" err="1"/>
              <a:t>Ministry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smtClean="0"/>
              <a:t>Education</a:t>
            </a:r>
            <a:br>
              <a:rPr lang="de-DE" sz="2400" dirty="0" smtClean="0"/>
            </a:br>
            <a:r>
              <a:rPr lang="de-DE" sz="2400" dirty="0" err="1" smtClean="0"/>
              <a:t>and</a:t>
            </a:r>
            <a:r>
              <a:rPr lang="de-DE" sz="2400" dirty="0" smtClean="0"/>
              <a:t> Research, Germany (BMBF)</a:t>
            </a:r>
            <a:r>
              <a:rPr lang="de-DE" sz="2400" dirty="0"/>
              <a:t>	</a:t>
            </a:r>
          </a:p>
          <a:p>
            <a:pPr>
              <a:lnSpc>
                <a:spcPts val="32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sz="2400" b="1" i="1" dirty="0" smtClean="0">
              <a:ea typeface="ＭＳ Ｐゴシック" pitchFamily="34" charset="-128"/>
            </a:endParaRPr>
          </a:p>
          <a:p>
            <a:pPr>
              <a:lnSpc>
                <a:spcPts val="32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400" b="1" i="1" dirty="0" err="1" smtClean="0">
                <a:ea typeface="ＭＳ Ｐゴシック" pitchFamily="34" charset="-128"/>
              </a:rPr>
              <a:t>Principal</a:t>
            </a:r>
            <a:r>
              <a:rPr lang="de-DE" sz="2400" b="1" i="1" dirty="0" smtClean="0">
                <a:ea typeface="ＭＳ Ｐゴシック" pitchFamily="34" charset="-128"/>
              </a:rPr>
              <a:t> </a:t>
            </a:r>
            <a:r>
              <a:rPr lang="de-DE" sz="2400" b="1" i="1" dirty="0" err="1" smtClean="0">
                <a:ea typeface="ＭＳ Ｐゴシック" pitchFamily="34" charset="-128"/>
              </a:rPr>
              <a:t>Investigator</a:t>
            </a:r>
            <a:r>
              <a:rPr lang="de-DE" sz="2400" dirty="0" smtClean="0"/>
              <a:t>: State </a:t>
            </a:r>
            <a:r>
              <a:rPr lang="de-DE" sz="2400" dirty="0" err="1" smtClean="0"/>
              <a:t>and</a:t>
            </a:r>
            <a:r>
              <a:rPr lang="de-DE" sz="2400" dirty="0" smtClean="0"/>
              <a:t> University Library </a:t>
            </a:r>
            <a:r>
              <a:rPr lang="de-DE" sz="2400" dirty="0"/>
              <a:t>Göttingen</a:t>
            </a:r>
          </a:p>
          <a:p>
            <a:pPr>
              <a:lnSpc>
                <a:spcPts val="32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257300" algn="l"/>
              </a:tabLst>
            </a:pPr>
            <a:r>
              <a:rPr lang="de-DE" sz="2400" b="1" i="1" dirty="0">
                <a:ea typeface="ＭＳ Ｐゴシック" pitchFamily="34" charset="-128"/>
              </a:rPr>
              <a:t>20 </a:t>
            </a:r>
            <a:r>
              <a:rPr lang="de-DE" sz="2400" b="1" i="1" dirty="0" err="1">
                <a:ea typeface="ＭＳ Ｐゴシック" pitchFamily="34" charset="-128"/>
              </a:rPr>
              <a:t>partners</a:t>
            </a:r>
            <a:r>
              <a:rPr lang="de-DE" sz="2400" dirty="0" smtClean="0"/>
              <a:t>: 6 </a:t>
            </a:r>
            <a:r>
              <a:rPr lang="de-DE" sz="2400" dirty="0" err="1" smtClean="0"/>
              <a:t>universities</a:t>
            </a:r>
            <a:r>
              <a:rPr lang="de-DE" sz="2400" dirty="0" smtClean="0"/>
              <a:t>, 5 </a:t>
            </a:r>
            <a:r>
              <a:rPr lang="de-DE" sz="2400" dirty="0" err="1" smtClean="0"/>
              <a:t>research</a:t>
            </a:r>
            <a:r>
              <a:rPr lang="de-DE" sz="2400" dirty="0" smtClean="0"/>
              <a:t> </a:t>
            </a:r>
            <a:r>
              <a:rPr lang="de-DE" sz="2400" dirty="0" err="1" smtClean="0"/>
              <a:t>institutes</a:t>
            </a:r>
            <a:r>
              <a:rPr lang="de-DE" sz="2400" dirty="0" smtClean="0"/>
              <a:t>, 4 </a:t>
            </a:r>
            <a:r>
              <a:rPr lang="de-DE" sz="2400" dirty="0" err="1" smtClean="0"/>
              <a:t>computing</a:t>
            </a:r>
            <a:r>
              <a:rPr lang="de-DE" sz="2400" dirty="0" smtClean="0"/>
              <a:t> </a:t>
            </a:r>
            <a:r>
              <a:rPr lang="de-DE" sz="2400" dirty="0" err="1" smtClean="0"/>
              <a:t>centres</a:t>
            </a:r>
            <a:r>
              <a:rPr lang="de-DE" sz="2400" dirty="0" smtClean="0"/>
              <a:t>, 2 </a:t>
            </a:r>
            <a:r>
              <a:rPr lang="de-DE" sz="2400" dirty="0" err="1" smtClean="0"/>
              <a:t>libraries</a:t>
            </a:r>
            <a:r>
              <a:rPr lang="de-DE" sz="2400" dirty="0" smtClean="0"/>
              <a:t>, 1 </a:t>
            </a:r>
            <a:r>
              <a:rPr lang="de-DE" sz="2400" dirty="0" err="1" smtClean="0"/>
              <a:t>commercial</a:t>
            </a:r>
            <a:r>
              <a:rPr lang="de-DE" sz="2400" dirty="0" smtClean="0"/>
              <a:t> </a:t>
            </a:r>
            <a:r>
              <a:rPr lang="de-DE" sz="2400" dirty="0" err="1" smtClean="0"/>
              <a:t>partner</a:t>
            </a:r>
            <a:r>
              <a:rPr lang="de-DE" sz="2400" dirty="0" smtClean="0"/>
              <a:t>, 1 </a:t>
            </a:r>
            <a:r>
              <a:rPr lang="de-DE" sz="2400" dirty="0" err="1" smtClean="0"/>
              <a:t>academy</a:t>
            </a:r>
            <a:r>
              <a:rPr lang="de-DE" sz="2400" dirty="0" smtClean="0"/>
              <a:t>, 1 NGO</a:t>
            </a:r>
          </a:p>
          <a:p>
            <a:pPr>
              <a:lnSpc>
                <a:spcPts val="32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257300" algn="l"/>
              </a:tabLst>
            </a:pPr>
            <a:r>
              <a:rPr lang="de-DE" sz="2400" b="1" i="1" dirty="0" smtClean="0"/>
              <a:t>Budget</a:t>
            </a:r>
            <a:r>
              <a:rPr lang="de-DE" sz="2400" dirty="0" smtClean="0"/>
              <a:t>: </a:t>
            </a:r>
            <a:r>
              <a:rPr lang="de-DE" sz="2400" dirty="0" err="1" smtClean="0"/>
              <a:t>about</a:t>
            </a:r>
            <a:r>
              <a:rPr lang="de-DE" sz="2400" dirty="0" smtClean="0"/>
              <a:t> 10 </a:t>
            </a:r>
            <a:r>
              <a:rPr lang="de-DE" sz="2400" dirty="0" err="1" smtClean="0"/>
              <a:t>Mio</a:t>
            </a:r>
            <a:r>
              <a:rPr lang="de-DE" sz="2400" dirty="0" smtClean="0"/>
              <a:t> Euro</a:t>
            </a:r>
            <a:endParaRPr lang="de-DE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9876-D653-4B08-81C7-FE5D14C52627}" type="slidenum">
              <a:rPr lang="en-GB" altLang="de-DE" smtClean="0"/>
              <a:pPr/>
              <a:t>4</a:t>
            </a:fld>
            <a:endParaRPr lang="en-GB" alt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Key Facts</a:t>
            </a:r>
            <a:endParaRPr lang="de-DE" sz="3600" dirty="0"/>
          </a:p>
        </p:txBody>
      </p:sp>
      <p:pic>
        <p:nvPicPr>
          <p:cNvPr id="7" name="Bild 3" descr="blu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581" y="1124744"/>
            <a:ext cx="3746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 3" descr="blu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5" y="1700808"/>
            <a:ext cx="5762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 3" descr="blu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5" y="332656"/>
            <a:ext cx="749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 9" descr="BMBF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97" y="3068951"/>
            <a:ext cx="1305395" cy="91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19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:\Users\lsteile\AppData\Local\Microsoft\Windows\Temporary Internet Files\Content.IE5\31KWYTH0\MC90043231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238" y="3609975"/>
            <a:ext cx="96635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C:\Users\lsteile\AppData\Local\Microsoft\Windows\Temporary Internet Files\Content.IE5\IKFZUBX0\MP90039881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3716339"/>
            <a:ext cx="987425" cy="84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Users\lsteile\AppData\Local\Microsoft\Windows\Temporary Internet Files\Content.IE5\JY958IK4\MC90041239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1616074"/>
            <a:ext cx="109429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C:\Users\lsteile\AppData\Local\Microsoft\Windows\Temporary Internet Files\Content.IE5\JY958IK4\MP90031554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968" y="5449166"/>
            <a:ext cx="1180308" cy="855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Program Files (x86)\Microsoft Office\MEDIA\CAGCAT10\j0300520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214" y="1196975"/>
            <a:ext cx="664423" cy="57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lsteile\AppData\Local\Microsoft\Windows\Temporary Internet Files\Content.IE5\JY958IK4\MC900439262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443" y="1988840"/>
            <a:ext cx="967325" cy="966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543" name="Gruppieren 8"/>
          <p:cNvGrpSpPr>
            <a:grpSpLocks/>
          </p:cNvGrpSpPr>
          <p:nvPr/>
        </p:nvGrpSpPr>
        <p:grpSpPr bwMode="auto">
          <a:xfrm>
            <a:off x="3132138" y="2997200"/>
            <a:ext cx="2160587" cy="1223963"/>
            <a:chOff x="3131840" y="2996952"/>
            <a:chExt cx="2160240" cy="1224136"/>
          </a:xfrm>
        </p:grpSpPr>
        <p:sp>
          <p:nvSpPr>
            <p:cNvPr id="65567" name="Ellipse 6"/>
            <p:cNvSpPr>
              <a:spLocks noChangeArrowheads="1"/>
            </p:cNvSpPr>
            <p:nvPr/>
          </p:nvSpPr>
          <p:spPr bwMode="auto">
            <a:xfrm>
              <a:off x="3131840" y="2996952"/>
              <a:ext cx="2160240" cy="1224136"/>
            </a:xfrm>
            <a:prstGeom prst="ellipse">
              <a:avLst/>
            </a:prstGeom>
            <a:solidFill>
              <a:srgbClr val="ADBDF1"/>
            </a:solidFill>
            <a:ln w="9525">
              <a:solidFill>
                <a:srgbClr val="483E6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5568" name="Textfeld 7"/>
            <p:cNvSpPr txBox="1">
              <a:spLocks noChangeArrowheads="1"/>
            </p:cNvSpPr>
            <p:nvPr/>
          </p:nvSpPr>
          <p:spPr bwMode="auto">
            <a:xfrm>
              <a:off x="3419871" y="3284984"/>
              <a:ext cx="154020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/>
              <a:r>
                <a:rPr lang="de-DE" sz="1800">
                  <a:solidFill>
                    <a:srgbClr val="000000"/>
                  </a:solidFill>
                  <a:latin typeface="Arial" charset="0"/>
                </a:rPr>
                <a:t>DARIAH-DE</a:t>
              </a:r>
              <a:br>
                <a:rPr lang="de-DE" sz="1800">
                  <a:solidFill>
                    <a:srgbClr val="000000"/>
                  </a:solidFill>
                  <a:latin typeface="Arial" charset="0"/>
                </a:rPr>
              </a:br>
              <a:r>
                <a:rPr lang="de-DE" sz="1800">
                  <a:solidFill>
                    <a:srgbClr val="000000"/>
                  </a:solidFill>
                  <a:latin typeface="Arial" charset="0"/>
                </a:rPr>
                <a:t>Partners</a:t>
              </a:r>
            </a:p>
          </p:txBody>
        </p:sp>
      </p:grp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1187450" y="2843213"/>
            <a:ext cx="1728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sz="1800">
                <a:solidFill>
                  <a:srgbClr val="3C8C93"/>
                </a:solidFill>
                <a:latin typeface="Arial" charset="0"/>
              </a:rPr>
              <a:t>Universities </a:t>
            </a: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2843213" y="2060575"/>
            <a:ext cx="2408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sz="1800">
                <a:solidFill>
                  <a:srgbClr val="3C8C93"/>
                </a:solidFill>
                <a:latin typeface="Arial" charset="0"/>
              </a:rPr>
              <a:t>Computing Centers</a:t>
            </a:r>
          </a:p>
        </p:txBody>
      </p: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5251450" y="2266950"/>
            <a:ext cx="158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sz="1800">
                <a:solidFill>
                  <a:srgbClr val="3C8C93"/>
                </a:solidFill>
                <a:latin typeface="Arial" charset="0"/>
              </a:rPr>
              <a:t>Libraries</a:t>
            </a: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4572000" y="4730750"/>
            <a:ext cx="273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sz="1800">
                <a:solidFill>
                  <a:srgbClr val="3C8C93"/>
                </a:solidFill>
                <a:latin typeface="Arial" charset="0"/>
              </a:rPr>
              <a:t>Research Institutes</a:t>
            </a:r>
          </a:p>
        </p:txBody>
      </p:sp>
      <p:sp>
        <p:nvSpPr>
          <p:cNvPr id="14" name="Textfeld 13"/>
          <p:cNvSpPr txBox="1">
            <a:spLocks noChangeArrowheads="1"/>
          </p:cNvSpPr>
          <p:nvPr/>
        </p:nvSpPr>
        <p:spPr bwMode="auto">
          <a:xfrm>
            <a:off x="2051050" y="4859338"/>
            <a:ext cx="2449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sz="1800">
                <a:solidFill>
                  <a:srgbClr val="3C8C93"/>
                </a:solidFill>
                <a:latin typeface="Arial" charset="0"/>
              </a:rPr>
              <a:t>Commercial Partners</a:t>
            </a:r>
          </a:p>
        </p:txBody>
      </p:sp>
      <p:sp>
        <p:nvSpPr>
          <p:cNvPr id="15" name="Textfeld 14"/>
          <p:cNvSpPr txBox="1">
            <a:spLocks noChangeArrowheads="1"/>
          </p:cNvSpPr>
          <p:nvPr/>
        </p:nvSpPr>
        <p:spPr bwMode="auto">
          <a:xfrm>
            <a:off x="1908175" y="4149725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sz="1800">
                <a:solidFill>
                  <a:srgbClr val="3C8C93"/>
                </a:solidFill>
                <a:latin typeface="Arial" charset="0"/>
              </a:rPr>
              <a:t>NGOs</a:t>
            </a:r>
          </a:p>
        </p:txBody>
      </p:sp>
      <p:sp>
        <p:nvSpPr>
          <p:cNvPr id="65552" name="Pfeil nach oben 15"/>
          <p:cNvSpPr>
            <a:spLocks noChangeArrowheads="1"/>
          </p:cNvSpPr>
          <p:nvPr/>
        </p:nvSpPr>
        <p:spPr bwMode="auto">
          <a:xfrm rot="-411913">
            <a:off x="3924300" y="2432050"/>
            <a:ext cx="266700" cy="468313"/>
          </a:xfrm>
          <a:prstGeom prst="upArrow">
            <a:avLst>
              <a:gd name="adj1" fmla="val 50000"/>
              <a:gd name="adj2" fmla="val 5011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5553" name="Pfeil nach oben 16"/>
          <p:cNvSpPr>
            <a:spLocks noChangeArrowheads="1"/>
          </p:cNvSpPr>
          <p:nvPr/>
        </p:nvSpPr>
        <p:spPr bwMode="auto">
          <a:xfrm rot="-3466881">
            <a:off x="2782094" y="2778919"/>
            <a:ext cx="212725" cy="668337"/>
          </a:xfrm>
          <a:prstGeom prst="upArrow">
            <a:avLst>
              <a:gd name="adj1" fmla="val 50000"/>
              <a:gd name="adj2" fmla="val 5021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5554" name="Pfeil nach oben 17"/>
          <p:cNvSpPr>
            <a:spLocks noChangeArrowheads="1"/>
          </p:cNvSpPr>
          <p:nvPr/>
        </p:nvSpPr>
        <p:spPr bwMode="auto">
          <a:xfrm rot="-7460345">
            <a:off x="2783681" y="3845719"/>
            <a:ext cx="223838" cy="495300"/>
          </a:xfrm>
          <a:prstGeom prst="upArrow">
            <a:avLst>
              <a:gd name="adj1" fmla="val 50000"/>
              <a:gd name="adj2" fmla="val 5032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5555" name="Pfeil nach oben 18"/>
          <p:cNvSpPr>
            <a:spLocks noChangeArrowheads="1"/>
          </p:cNvSpPr>
          <p:nvPr/>
        </p:nvSpPr>
        <p:spPr bwMode="auto">
          <a:xfrm rot="-9298681">
            <a:off x="3762375" y="4281488"/>
            <a:ext cx="211138" cy="493712"/>
          </a:xfrm>
          <a:prstGeom prst="upArrow">
            <a:avLst>
              <a:gd name="adj1" fmla="val 50000"/>
              <a:gd name="adj2" fmla="val 4982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5556" name="Pfeil nach oben 20"/>
          <p:cNvSpPr>
            <a:spLocks noChangeArrowheads="1"/>
          </p:cNvSpPr>
          <p:nvPr/>
        </p:nvSpPr>
        <p:spPr bwMode="auto">
          <a:xfrm rot="5877797">
            <a:off x="5547519" y="3296444"/>
            <a:ext cx="279400" cy="627062"/>
          </a:xfrm>
          <a:prstGeom prst="upArrow">
            <a:avLst>
              <a:gd name="adj1" fmla="val 50000"/>
              <a:gd name="adj2" fmla="val 4982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5557" name="Pfeil nach oben 21"/>
          <p:cNvSpPr>
            <a:spLocks noChangeArrowheads="1"/>
          </p:cNvSpPr>
          <p:nvPr/>
        </p:nvSpPr>
        <p:spPr bwMode="auto">
          <a:xfrm rot="2858106">
            <a:off x="4960938" y="2528888"/>
            <a:ext cx="201612" cy="557212"/>
          </a:xfrm>
          <a:prstGeom prst="upArrow">
            <a:avLst>
              <a:gd name="adj1" fmla="val 50000"/>
              <a:gd name="adj2" fmla="val 4978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3" name="Picture 9" descr="C:\Users\lsteile\AppData\Local\Microsoft\Windows\Temporary Internet Files\Content.IE5\31KWYTH0\MC900078818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268913"/>
            <a:ext cx="99282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59" name="Pfeil nach oben 26"/>
          <p:cNvSpPr>
            <a:spLocks noChangeArrowheads="1"/>
          </p:cNvSpPr>
          <p:nvPr/>
        </p:nvSpPr>
        <p:spPr bwMode="auto">
          <a:xfrm rot="8584266">
            <a:off x="4962525" y="4090988"/>
            <a:ext cx="257175" cy="668337"/>
          </a:xfrm>
          <a:prstGeom prst="upArrow">
            <a:avLst>
              <a:gd name="adj1" fmla="val 50000"/>
              <a:gd name="adj2" fmla="val 4995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extfeld 1"/>
          <p:cNvSpPr txBox="1">
            <a:spLocks noChangeArrowheads="1"/>
          </p:cNvSpPr>
          <p:nvPr/>
        </p:nvSpPr>
        <p:spPr bwMode="auto">
          <a:xfrm>
            <a:off x="5976938" y="3429000"/>
            <a:ext cx="3527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sz="1800">
                <a:solidFill>
                  <a:srgbClr val="3C8C93"/>
                </a:solidFill>
                <a:latin typeface="Arial" charset="0"/>
              </a:rPr>
              <a:t>Academies </a:t>
            </a:r>
          </a:p>
          <a:p>
            <a:pPr eaLnBrk="1" hangingPunct="1"/>
            <a:r>
              <a:rPr lang="de-DE" sz="1800">
                <a:solidFill>
                  <a:srgbClr val="3C8C93"/>
                </a:solidFill>
                <a:latin typeface="Arial" charset="0"/>
              </a:rPr>
              <a:t>of Sciences </a:t>
            </a:r>
          </a:p>
          <a:p>
            <a:pPr eaLnBrk="1" hangingPunct="1"/>
            <a:r>
              <a:rPr lang="de-DE" sz="1800">
                <a:solidFill>
                  <a:srgbClr val="3C8C93"/>
                </a:solidFill>
                <a:latin typeface="Arial" charset="0"/>
              </a:rPr>
              <a:t>and Humanities</a:t>
            </a:r>
          </a:p>
        </p:txBody>
      </p:sp>
      <p:sp>
        <p:nvSpPr>
          <p:cNvPr id="24" name="Textfeld 23"/>
          <p:cNvSpPr txBox="1">
            <a:spLocks noChangeArrowheads="1"/>
          </p:cNvSpPr>
          <p:nvPr/>
        </p:nvSpPr>
        <p:spPr bwMode="auto">
          <a:xfrm>
            <a:off x="7524750" y="2781300"/>
            <a:ext cx="18716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sz="1000">
                <a:solidFill>
                  <a:srgbClr val="000000"/>
                </a:solidFill>
                <a:latin typeface="Arial" charset="0"/>
              </a:rPr>
              <a:t>Berlin-Brandenburgische Academy of Sciences and Humanities  </a:t>
            </a:r>
          </a:p>
          <a:p>
            <a:pPr eaLnBrk="1" hangingPunct="1"/>
            <a:r>
              <a:rPr lang="de-DE" sz="1000">
                <a:solidFill>
                  <a:srgbClr val="000000"/>
                </a:solidFill>
                <a:latin typeface="Arial" charset="0"/>
              </a:rPr>
              <a:t>(BBAW)</a:t>
            </a:r>
          </a:p>
        </p:txBody>
      </p:sp>
      <p:sp>
        <p:nvSpPr>
          <p:cNvPr id="25" name="Textfeld 24"/>
          <p:cNvSpPr txBox="1">
            <a:spLocks noChangeArrowheads="1"/>
          </p:cNvSpPr>
          <p:nvPr/>
        </p:nvSpPr>
        <p:spPr bwMode="auto">
          <a:xfrm>
            <a:off x="3635375" y="5630863"/>
            <a:ext cx="10112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de-DE" sz="1000">
                <a:solidFill>
                  <a:srgbClr val="000000"/>
                </a:solidFill>
                <a:latin typeface="Arial" charset="0"/>
              </a:rPr>
              <a:t>DAASI</a:t>
            </a:r>
          </a:p>
        </p:txBody>
      </p:sp>
      <p:sp>
        <p:nvSpPr>
          <p:cNvPr id="26" name="Textfeld 25"/>
          <p:cNvSpPr txBox="1">
            <a:spLocks noChangeArrowheads="1"/>
          </p:cNvSpPr>
          <p:nvPr/>
        </p:nvSpPr>
        <p:spPr bwMode="auto">
          <a:xfrm>
            <a:off x="462875" y="1127919"/>
            <a:ext cx="20605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sz="1000">
                <a:solidFill>
                  <a:srgbClr val="000000"/>
                </a:solidFill>
                <a:latin typeface="Arial" charset="0"/>
              </a:rPr>
              <a:t>Bamberg (MInfBA)</a:t>
            </a:r>
          </a:p>
          <a:p>
            <a:pPr eaLnBrk="1" hangingPunct="1"/>
            <a:r>
              <a:rPr lang="de-DE" sz="1000">
                <a:solidFill>
                  <a:srgbClr val="000000"/>
                </a:solidFill>
                <a:latin typeface="Arial" charset="0"/>
              </a:rPr>
              <a:t>Detmold/Paderborn (DT/PB)</a:t>
            </a:r>
          </a:p>
          <a:p>
            <a:pPr eaLnBrk="1" hangingPunct="1"/>
            <a:r>
              <a:rPr lang="de-DE" sz="1000">
                <a:solidFill>
                  <a:srgbClr val="000000"/>
                </a:solidFill>
                <a:latin typeface="Arial" charset="0"/>
              </a:rPr>
              <a:t>Hamburg (DHd)</a:t>
            </a:r>
          </a:p>
          <a:p>
            <a:pPr eaLnBrk="1" hangingPunct="1"/>
            <a:r>
              <a:rPr lang="de-DE" sz="1000">
                <a:solidFill>
                  <a:srgbClr val="000000"/>
                </a:solidFill>
                <a:latin typeface="Arial" charset="0"/>
              </a:rPr>
              <a:t>Köln (HKI)</a:t>
            </a:r>
          </a:p>
          <a:p>
            <a:pPr eaLnBrk="1" hangingPunct="1"/>
            <a:r>
              <a:rPr lang="de-DE" sz="1000">
                <a:solidFill>
                  <a:srgbClr val="000000"/>
                </a:solidFill>
                <a:latin typeface="Arial" charset="0"/>
              </a:rPr>
              <a:t>Leipzig (INFAI)</a:t>
            </a:r>
          </a:p>
          <a:p>
            <a:pPr eaLnBrk="1" hangingPunct="1"/>
            <a:r>
              <a:rPr lang="de-DE" sz="1000">
                <a:solidFill>
                  <a:srgbClr val="000000"/>
                </a:solidFill>
                <a:latin typeface="Arial" charset="0"/>
              </a:rPr>
              <a:t>Darmstadt (TUD)</a:t>
            </a:r>
          </a:p>
          <a:p>
            <a:pPr eaLnBrk="1" hangingPunct="1"/>
            <a:r>
              <a:rPr lang="de-DE" sz="1000">
                <a:solidFill>
                  <a:srgbClr val="000000"/>
                </a:solidFill>
                <a:latin typeface="Arial" charset="0"/>
              </a:rPr>
              <a:t>Würzburg  (UWÜ)</a:t>
            </a:r>
          </a:p>
          <a:p>
            <a:pPr eaLnBrk="1" hangingPunct="1"/>
            <a:endParaRPr lang="de-DE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5" name="Textfeld 1024"/>
          <p:cNvSpPr txBox="1">
            <a:spLocks noChangeArrowheads="1"/>
          </p:cNvSpPr>
          <p:nvPr/>
        </p:nvSpPr>
        <p:spPr bwMode="auto">
          <a:xfrm>
            <a:off x="4140200" y="908050"/>
            <a:ext cx="26400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sz="1000" dirty="0">
                <a:solidFill>
                  <a:srgbClr val="000000"/>
                </a:solidFill>
                <a:latin typeface="Arial" charset="0"/>
              </a:rPr>
              <a:t>Max-Planck-Gesellschaft Garching (RZG)</a:t>
            </a:r>
          </a:p>
          <a:p>
            <a:pPr eaLnBrk="1" hangingPunct="1"/>
            <a:r>
              <a:rPr lang="de-DE" sz="1000" dirty="0">
                <a:solidFill>
                  <a:srgbClr val="000000"/>
                </a:solidFill>
                <a:latin typeface="Arial" charset="0"/>
              </a:rPr>
              <a:t>GWDG Göttingen (GWDG)</a:t>
            </a:r>
          </a:p>
          <a:p>
            <a:pPr eaLnBrk="1" hangingPunct="1"/>
            <a:r>
              <a:rPr lang="de-DE" sz="1000" dirty="0" err="1">
                <a:solidFill>
                  <a:srgbClr val="000000"/>
                </a:solidFill>
                <a:latin typeface="Arial" charset="0"/>
              </a:rPr>
              <a:t>Supercomputing</a:t>
            </a:r>
            <a:r>
              <a:rPr lang="de-DE" sz="1000" dirty="0">
                <a:solidFill>
                  <a:srgbClr val="000000"/>
                </a:solidFill>
                <a:latin typeface="Arial" charset="0"/>
              </a:rPr>
              <a:t> Center Jülich (JSC)</a:t>
            </a:r>
          </a:p>
          <a:p>
            <a:pPr eaLnBrk="1" hangingPunct="1"/>
            <a:r>
              <a:rPr lang="de-DE" sz="1000" dirty="0">
                <a:solidFill>
                  <a:srgbClr val="000000"/>
                </a:solidFill>
                <a:latin typeface="Arial" charset="0"/>
              </a:rPr>
              <a:t>Karlsruher Institute </a:t>
            </a:r>
            <a:r>
              <a:rPr lang="de-DE" sz="1000" dirty="0" err="1">
                <a:solidFill>
                  <a:srgbClr val="000000"/>
                </a:solidFill>
                <a:latin typeface="Arial" charset="0"/>
              </a:rPr>
              <a:t>of</a:t>
            </a:r>
            <a:r>
              <a:rPr lang="de-DE" sz="1000" dirty="0">
                <a:solidFill>
                  <a:srgbClr val="000000"/>
                </a:solidFill>
                <a:latin typeface="Arial" charset="0"/>
              </a:rPr>
              <a:t> Technology (KIT)</a:t>
            </a:r>
          </a:p>
        </p:txBody>
      </p:sp>
      <p:sp>
        <p:nvSpPr>
          <p:cNvPr id="1035" name="Textfeld 1034"/>
          <p:cNvSpPr txBox="1">
            <a:spLocks noChangeArrowheads="1"/>
          </p:cNvSpPr>
          <p:nvPr/>
        </p:nvSpPr>
        <p:spPr bwMode="auto">
          <a:xfrm>
            <a:off x="7380312" y="1052513"/>
            <a:ext cx="14398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sz="1000" dirty="0">
                <a:solidFill>
                  <a:srgbClr val="000000"/>
                </a:solidFill>
                <a:latin typeface="Arial" charset="0"/>
              </a:rPr>
              <a:t>Herzog-August-Bibliothek Wolfenbüttel (HAB)</a:t>
            </a:r>
          </a:p>
          <a:p>
            <a:pPr eaLnBrk="1" hangingPunct="1"/>
            <a:r>
              <a:rPr lang="de-DE" sz="1000" dirty="0" smtClean="0">
                <a:latin typeface="Arial" charset="0"/>
              </a:rPr>
              <a:t>Göttingen </a:t>
            </a:r>
            <a:r>
              <a:rPr lang="de-DE" sz="1000" dirty="0">
                <a:latin typeface="Arial" charset="0"/>
              </a:rPr>
              <a:t>S</a:t>
            </a:r>
            <a:r>
              <a:rPr lang="de-DE" sz="1000" dirty="0" smtClean="0">
                <a:latin typeface="Arial" charset="0"/>
              </a:rPr>
              <a:t>tate </a:t>
            </a:r>
            <a:r>
              <a:rPr lang="de-DE" sz="1000" dirty="0" err="1" smtClean="0">
                <a:latin typeface="Arial" charset="0"/>
              </a:rPr>
              <a:t>and</a:t>
            </a:r>
            <a:r>
              <a:rPr lang="de-DE" sz="1000" dirty="0" smtClean="0">
                <a:latin typeface="Arial" charset="0"/>
              </a:rPr>
              <a:t> </a:t>
            </a:r>
            <a:r>
              <a:rPr lang="de-DE" sz="1000" dirty="0">
                <a:latin typeface="Arial" charset="0"/>
              </a:rPr>
              <a:t>U</a:t>
            </a:r>
            <a:r>
              <a:rPr lang="de-DE" sz="1000" dirty="0" smtClean="0">
                <a:latin typeface="Arial" charset="0"/>
              </a:rPr>
              <a:t>niversity </a:t>
            </a:r>
            <a:r>
              <a:rPr lang="de-DE" sz="1000" dirty="0">
                <a:latin typeface="Arial" charset="0"/>
              </a:rPr>
              <a:t>L</a:t>
            </a:r>
            <a:r>
              <a:rPr lang="de-DE" sz="1000" dirty="0" smtClean="0">
                <a:latin typeface="Arial" charset="0"/>
              </a:rPr>
              <a:t>ibrary </a:t>
            </a:r>
            <a:r>
              <a:rPr lang="de-DE" sz="1000" dirty="0">
                <a:latin typeface="Arial" charset="0"/>
              </a:rPr>
              <a:t>(SUB)</a:t>
            </a:r>
          </a:p>
        </p:txBody>
      </p:sp>
      <p:sp>
        <p:nvSpPr>
          <p:cNvPr id="1041" name="Textfeld 1040"/>
          <p:cNvSpPr txBox="1">
            <a:spLocks noChangeArrowheads="1"/>
          </p:cNvSpPr>
          <p:nvPr/>
        </p:nvSpPr>
        <p:spPr bwMode="auto">
          <a:xfrm>
            <a:off x="6372225" y="5211763"/>
            <a:ext cx="2808288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sz="1000">
                <a:solidFill>
                  <a:srgbClr val="000000"/>
                </a:solidFill>
                <a:latin typeface="Arial" charset="0"/>
              </a:rPr>
              <a:t>Max-Planck-Institut Wissenschaftsgeschichte / Max Planck Digital Library (MPIWG/MPDL)</a:t>
            </a:r>
          </a:p>
          <a:p>
            <a:pPr eaLnBrk="1" hangingPunct="1"/>
            <a:r>
              <a:rPr lang="de-DE" sz="1000">
                <a:solidFill>
                  <a:srgbClr val="000000"/>
                </a:solidFill>
                <a:latin typeface="Arial" charset="0"/>
              </a:rPr>
              <a:t>Deutsches Archäologisches Institut (DAI) </a:t>
            </a:r>
          </a:p>
          <a:p>
            <a:pPr eaLnBrk="1" hangingPunct="1"/>
            <a:r>
              <a:rPr lang="de-DE" sz="1000">
                <a:solidFill>
                  <a:srgbClr val="000000"/>
                </a:solidFill>
                <a:latin typeface="Arial" charset="0"/>
              </a:rPr>
              <a:t>Steinheim-Institut für deutsch-jüdische Geschichte (STI)</a:t>
            </a:r>
          </a:p>
          <a:p>
            <a:pPr eaLnBrk="1" hangingPunct="1"/>
            <a:r>
              <a:rPr lang="de-DE" sz="1000">
                <a:solidFill>
                  <a:srgbClr val="000000"/>
                </a:solidFill>
                <a:latin typeface="Arial" charset="0"/>
              </a:rPr>
              <a:t>Leibniz-Institut für Europäische Geschichte Mainz (IEG)</a:t>
            </a:r>
          </a:p>
        </p:txBody>
      </p:sp>
      <p:sp>
        <p:nvSpPr>
          <p:cNvPr id="33" name="Textfeld 32"/>
          <p:cNvSpPr txBox="1">
            <a:spLocks noChangeArrowheads="1"/>
          </p:cNvSpPr>
          <p:nvPr/>
        </p:nvSpPr>
        <p:spPr bwMode="auto">
          <a:xfrm>
            <a:off x="172243" y="4639052"/>
            <a:ext cx="2030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de-DE" sz="1000" dirty="0">
                <a:solidFill>
                  <a:srgbClr val="000000"/>
                </a:solidFill>
                <a:latin typeface="Arial" charset="0"/>
              </a:rPr>
              <a:t>Open Knowledge </a:t>
            </a:r>
            <a:r>
              <a:rPr lang="de-DE" sz="1000" dirty="0" err="1">
                <a:solidFill>
                  <a:srgbClr val="000000"/>
                </a:solidFill>
                <a:latin typeface="Arial" charset="0"/>
              </a:rPr>
              <a:t>Foundation</a:t>
            </a:r>
            <a:r>
              <a:rPr lang="de-DE" sz="1000" dirty="0">
                <a:solidFill>
                  <a:srgbClr val="000000"/>
                </a:solidFill>
                <a:latin typeface="Arial" charset="0"/>
              </a:rPr>
              <a:t> (OKF)</a:t>
            </a:r>
          </a:p>
        </p:txBody>
      </p:sp>
      <p:sp>
        <p:nvSpPr>
          <p:cNvPr id="35" name="Titel 5"/>
          <p:cNvSpPr>
            <a:spLocks noGrp="1"/>
          </p:cNvSpPr>
          <p:nvPr>
            <p:ph type="title"/>
          </p:nvPr>
        </p:nvSpPr>
        <p:spPr>
          <a:xfrm>
            <a:off x="360000" y="115889"/>
            <a:ext cx="8425184" cy="720824"/>
          </a:xfrm>
        </p:spPr>
        <p:txBody>
          <a:bodyPr/>
          <a:lstStyle/>
          <a:p>
            <a:r>
              <a:rPr lang="de-DE" dirty="0" smtClean="0"/>
              <a:t>Partners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614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12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27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2" grpId="0"/>
      <p:bldP spid="24" grpId="0"/>
      <p:bldP spid="25" grpId="0"/>
      <p:bldP spid="26" grpId="0"/>
      <p:bldP spid="1025" grpId="0"/>
      <p:bldP spid="1035" grpId="0"/>
      <p:bldP spid="1041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auto">
          <a:xfrm>
            <a:off x="107504" y="5949280"/>
            <a:ext cx="2160240" cy="7920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2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auto">
          <a:xfrm>
            <a:off x="107504" y="5949280"/>
            <a:ext cx="2160240" cy="7920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Bild 9" descr="140701_dariah_3.8_eng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8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Lessons</a:t>
            </a:r>
            <a:r>
              <a:rPr lang="de-DE" dirty="0" smtClean="0"/>
              <a:t> </a:t>
            </a:r>
            <a:r>
              <a:rPr lang="de-DE" dirty="0" err="1" smtClean="0"/>
              <a:t>Learned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000" dirty="0"/>
              <a:t>- Göttingen </a:t>
            </a:r>
            <a:r>
              <a:rPr lang="de-DE" sz="2000" dirty="0" err="1" smtClean="0"/>
              <a:t>Impressions</a:t>
            </a:r>
            <a:r>
              <a:rPr lang="de-DE" sz="2000" dirty="0" smtClean="0"/>
              <a:t> -</a:t>
            </a:r>
            <a:endParaRPr lang="de-DE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05064"/>
            <a:ext cx="6516216" cy="172637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115616" y="5805264"/>
            <a:ext cx="6516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Department Research </a:t>
            </a:r>
            <a:r>
              <a:rPr lang="de-DE" sz="1200" dirty="0" err="1" smtClean="0"/>
              <a:t>and</a:t>
            </a:r>
            <a:r>
              <a:rPr lang="de-DE" sz="1200" dirty="0" smtClean="0"/>
              <a:t> Development at </a:t>
            </a:r>
            <a:r>
              <a:rPr lang="de-DE" sz="1200" dirty="0"/>
              <a:t>SUB </a:t>
            </a:r>
            <a:r>
              <a:rPr lang="de-DE" sz="1200" dirty="0" smtClean="0"/>
              <a:t>Göttingen</a:t>
            </a:r>
            <a:br>
              <a:rPr lang="de-DE" sz="1200" dirty="0" smtClean="0"/>
            </a:br>
            <a:r>
              <a:rPr lang="de-DE" sz="1200" dirty="0" smtClean="0"/>
              <a:t>http</a:t>
            </a:r>
            <a:r>
              <a:rPr lang="de-DE" sz="1200" dirty="0"/>
              <a:t>://www.rdd.sub.uni-goettingen.de</a:t>
            </a:r>
          </a:p>
        </p:txBody>
      </p:sp>
    </p:spTree>
    <p:extLst>
      <p:ext uri="{BB962C8B-B14F-4D97-AF65-F5344CB8AC3E}">
        <p14:creationId xmlns:p14="http://schemas.microsoft.com/office/powerpoint/2010/main" val="322053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95289" y="1124744"/>
            <a:ext cx="8353425" cy="4681661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altLang="de-DE" sz="2400" dirty="0" smtClean="0">
                <a:ea typeface="ＭＳ Ｐゴシック" pitchFamily="34" charset="-128"/>
              </a:rPr>
              <a:t>DH </a:t>
            </a:r>
            <a:r>
              <a:rPr lang="de-DE" altLang="de-DE" sz="2400" u="sng" dirty="0" err="1" smtClean="0">
                <a:ea typeface="ＭＳ Ｐゴシック" pitchFamily="34" charset="-128"/>
              </a:rPr>
              <a:t>since</a:t>
            </a:r>
            <a:r>
              <a:rPr lang="de-DE" altLang="de-DE" sz="2400" dirty="0" smtClean="0">
                <a:ea typeface="ＭＳ Ｐゴシック" pitchFamily="34" charset="-128"/>
              </a:rPr>
              <a:t> </a:t>
            </a:r>
            <a:r>
              <a:rPr lang="de-DE" altLang="de-DE" sz="2400" dirty="0">
                <a:ea typeface="ＭＳ Ｐゴシック" pitchFamily="34" charset="-128"/>
              </a:rPr>
              <a:t>2004 (</a:t>
            </a:r>
            <a:r>
              <a:rPr lang="de-DE" altLang="de-DE" sz="2400" dirty="0" err="1">
                <a:ea typeface="ＭＳ Ｐゴシック" pitchFamily="34" charset="-128"/>
              </a:rPr>
              <a:t>without</a:t>
            </a:r>
            <a:r>
              <a:rPr lang="de-DE" altLang="de-DE" sz="2400" dirty="0">
                <a:ea typeface="ＭＳ Ｐゴシック" pitchFamily="34" charset="-128"/>
              </a:rPr>
              <a:t> </a:t>
            </a:r>
            <a:r>
              <a:rPr lang="de-DE" altLang="de-DE" sz="2400" dirty="0" err="1" smtClean="0">
                <a:ea typeface="ＭＳ Ｐゴシック" pitchFamily="34" charset="-128"/>
              </a:rPr>
              <a:t>calling</a:t>
            </a:r>
            <a:r>
              <a:rPr lang="de-DE" altLang="de-DE" sz="2400" dirty="0" smtClean="0">
                <a:ea typeface="ＭＳ Ｐゴシック" pitchFamily="34" charset="-128"/>
              </a:rPr>
              <a:t> </a:t>
            </a:r>
            <a:r>
              <a:rPr lang="de-DE" altLang="de-DE" sz="2400" dirty="0" err="1" smtClean="0">
                <a:ea typeface="ＭＳ Ｐゴシック" pitchFamily="34" charset="-128"/>
              </a:rPr>
              <a:t>it</a:t>
            </a:r>
            <a:r>
              <a:rPr lang="de-DE" altLang="de-DE" sz="2400" dirty="0" smtClean="0">
                <a:ea typeface="ＭＳ Ｐゴシック" pitchFamily="34" charset="-128"/>
              </a:rPr>
              <a:t> </a:t>
            </a:r>
            <a:r>
              <a:rPr lang="de-DE" altLang="de-DE" sz="2400" dirty="0">
                <a:ea typeface="ＭＳ Ｐゴシック" pitchFamily="34" charset="-128"/>
              </a:rPr>
              <a:t>DH):</a:t>
            </a:r>
          </a:p>
          <a:p>
            <a:pPr lvl="1">
              <a:lnSpc>
                <a:spcPts val="32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altLang="de-DE" sz="2000" dirty="0">
                <a:ea typeface="ＭＳ Ｐゴシック" pitchFamily="34" charset="-128"/>
              </a:rPr>
              <a:t>Third-party </a:t>
            </a:r>
            <a:r>
              <a:rPr lang="de-DE" altLang="de-DE" sz="2000" dirty="0" err="1" smtClean="0">
                <a:ea typeface="ＭＳ Ｐゴシック" pitchFamily="34" charset="-128"/>
              </a:rPr>
              <a:t>funds</a:t>
            </a:r>
            <a:r>
              <a:rPr lang="de-DE" altLang="de-DE" sz="2000" dirty="0" smtClean="0">
                <a:ea typeface="ＭＳ Ｐゴシック" pitchFamily="34" charset="-128"/>
              </a:rPr>
              <a:t>: </a:t>
            </a:r>
            <a:r>
              <a:rPr lang="de-DE" altLang="de-DE" sz="2000" dirty="0">
                <a:ea typeface="ＭＳ Ｐゴシック" pitchFamily="34" charset="-128"/>
              </a:rPr>
              <a:t>18 </a:t>
            </a:r>
            <a:r>
              <a:rPr lang="de-DE" altLang="de-DE" sz="2000" dirty="0" err="1" smtClean="0">
                <a:ea typeface="ＭＳ Ｐゴシック" pitchFamily="34" charset="-128"/>
              </a:rPr>
              <a:t>projects</a:t>
            </a:r>
            <a:r>
              <a:rPr lang="de-DE" altLang="de-DE" sz="2000" dirty="0" smtClean="0">
                <a:ea typeface="ＭＳ Ｐゴシック" pitchFamily="34" charset="-128"/>
              </a:rPr>
              <a:t/>
            </a:r>
            <a:br>
              <a:rPr lang="de-DE" altLang="de-DE" sz="2000" dirty="0" smtClean="0">
                <a:ea typeface="ＭＳ Ｐゴシック" pitchFamily="34" charset="-128"/>
              </a:rPr>
            </a:br>
            <a:r>
              <a:rPr lang="de-DE" altLang="de-DE" sz="2000" dirty="0" smtClean="0">
                <a:ea typeface="ＭＳ Ｐゴシック" pitchFamily="34" charset="-128"/>
              </a:rPr>
              <a:t>(national</a:t>
            </a:r>
            <a:r>
              <a:rPr lang="de-DE" altLang="de-DE" sz="2000" dirty="0">
                <a:ea typeface="ＭＳ Ｐゴシック" pitchFamily="34" charset="-128"/>
              </a:rPr>
              <a:t>, European </a:t>
            </a:r>
            <a:r>
              <a:rPr lang="de-DE" altLang="de-DE" sz="2000" dirty="0" err="1">
                <a:ea typeface="ＭＳ Ｐゴシック" pitchFamily="34" charset="-128"/>
              </a:rPr>
              <a:t>and</a:t>
            </a:r>
            <a:r>
              <a:rPr lang="de-DE" altLang="de-DE" sz="2000" dirty="0">
                <a:ea typeface="ＭＳ Ｐゴシック" pitchFamily="34" charset="-128"/>
              </a:rPr>
              <a:t> Mellon </a:t>
            </a:r>
            <a:r>
              <a:rPr lang="de-DE" altLang="de-DE" sz="2000" dirty="0" err="1">
                <a:ea typeface="ＭＳ Ｐゴシック" pitchFamily="34" charset="-128"/>
              </a:rPr>
              <a:t>funding</a:t>
            </a:r>
            <a:r>
              <a:rPr lang="de-DE" altLang="de-DE" sz="2000" dirty="0">
                <a:ea typeface="ＭＳ Ｐゴシック" pitchFamily="34" charset="-128"/>
              </a:rPr>
              <a:t> </a:t>
            </a:r>
            <a:r>
              <a:rPr lang="de-DE" altLang="de-DE" sz="2000" dirty="0" err="1">
                <a:ea typeface="ＭＳ Ｐゴシック" pitchFamily="34" charset="-128"/>
              </a:rPr>
              <a:t>budget</a:t>
            </a:r>
            <a:r>
              <a:rPr lang="de-DE" altLang="de-DE" sz="2000" dirty="0" smtClean="0">
                <a:ea typeface="ＭＳ Ｐゴシック" pitchFamily="34" charset="-128"/>
              </a:rPr>
              <a:t>):</a:t>
            </a:r>
          </a:p>
          <a:p>
            <a:pPr lvl="1">
              <a:lnSpc>
                <a:spcPts val="32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altLang="de-DE" sz="2000" dirty="0" smtClean="0">
                <a:ea typeface="ＭＳ Ｐゴシック" pitchFamily="34" charset="-128"/>
              </a:rPr>
              <a:t>Most </a:t>
            </a:r>
            <a:r>
              <a:rPr lang="de-DE" altLang="de-DE" sz="2000" dirty="0" err="1">
                <a:ea typeface="ＭＳ Ｐゴシック" pitchFamily="34" charset="-128"/>
              </a:rPr>
              <a:t>were</a:t>
            </a:r>
            <a:r>
              <a:rPr lang="de-DE" altLang="de-DE" sz="2000" dirty="0">
                <a:ea typeface="ＭＳ Ｐゴシック" pitchFamily="34" charset="-128"/>
              </a:rPr>
              <a:t> </a:t>
            </a:r>
            <a:r>
              <a:rPr lang="de-DE" altLang="de-DE" sz="2000" dirty="0" err="1">
                <a:ea typeface="ＭＳ Ｐゴシック" pitchFamily="34" charset="-128"/>
              </a:rPr>
              <a:t>small</a:t>
            </a:r>
            <a:r>
              <a:rPr lang="de-DE" altLang="de-DE" sz="2000" dirty="0">
                <a:ea typeface="ＭＳ Ｐゴシック" pitchFamily="34" charset="-128"/>
              </a:rPr>
              <a:t> </a:t>
            </a:r>
            <a:r>
              <a:rPr lang="de-DE" altLang="de-DE" sz="2000" dirty="0" err="1">
                <a:ea typeface="ＭＳ Ｐゴシック" pitchFamily="34" charset="-128"/>
              </a:rPr>
              <a:t>and</a:t>
            </a:r>
            <a:r>
              <a:rPr lang="de-DE" altLang="de-DE" sz="2000" dirty="0">
                <a:ea typeface="ＭＳ Ｐゴシック" pitchFamily="34" charset="-128"/>
              </a:rPr>
              <a:t> medium </a:t>
            </a:r>
            <a:r>
              <a:rPr lang="de-DE" altLang="de-DE" sz="2000" dirty="0" err="1">
                <a:ea typeface="ＭＳ Ｐゴシック" pitchFamily="34" charset="-128"/>
              </a:rPr>
              <a:t>sized</a:t>
            </a:r>
            <a:r>
              <a:rPr lang="de-DE" altLang="de-DE" sz="2000" dirty="0">
                <a:ea typeface="ＭＳ Ｐゴシック" pitchFamily="34" charset="-128"/>
              </a:rPr>
              <a:t> </a:t>
            </a:r>
            <a:r>
              <a:rPr lang="de-DE" altLang="de-DE" sz="2000" dirty="0" err="1" smtClean="0">
                <a:ea typeface="ＭＳ Ｐゴシック" pitchFamily="34" charset="-128"/>
              </a:rPr>
              <a:t>projects</a:t>
            </a:r>
            <a:r>
              <a:rPr lang="de-DE" altLang="de-DE" sz="2000" dirty="0" smtClean="0">
                <a:ea typeface="ＭＳ Ｐゴシック" pitchFamily="34" charset="-128"/>
              </a:rPr>
              <a:t> (2-3 </a:t>
            </a:r>
            <a:r>
              <a:rPr lang="de-DE" altLang="de-DE" sz="2000" dirty="0" err="1" smtClean="0">
                <a:ea typeface="ＭＳ Ｐゴシック" pitchFamily="34" charset="-128"/>
              </a:rPr>
              <a:t>partners</a:t>
            </a:r>
            <a:r>
              <a:rPr lang="de-DE" altLang="de-DE" sz="2000" dirty="0" smtClean="0">
                <a:ea typeface="ＭＳ Ｐゴシック" pitchFamily="34" charset="-128"/>
              </a:rPr>
              <a:t>)</a:t>
            </a:r>
            <a:endParaRPr lang="de-DE" altLang="de-DE" sz="2000" dirty="0">
              <a:ea typeface="ＭＳ Ｐゴシック" pitchFamily="34" charset="-128"/>
            </a:endParaRPr>
          </a:p>
          <a:p>
            <a:pPr>
              <a:lnSpc>
                <a:spcPts val="32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altLang="de-DE" sz="2400" dirty="0">
              <a:ea typeface="ＭＳ Ｐゴシック" pitchFamily="34" charset="-128"/>
            </a:endParaRPr>
          </a:p>
          <a:p>
            <a:pPr>
              <a:lnSpc>
                <a:spcPts val="32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altLang="de-DE" sz="2400" dirty="0" err="1">
                <a:ea typeface="ＭＳ Ｐゴシック" pitchFamily="34" charset="-128"/>
              </a:rPr>
              <a:t>Two</a:t>
            </a:r>
            <a:r>
              <a:rPr lang="de-DE" altLang="de-DE" sz="2400" dirty="0">
                <a:ea typeface="ＭＳ Ｐゴシック" pitchFamily="34" charset="-128"/>
              </a:rPr>
              <a:t> </a:t>
            </a:r>
            <a:r>
              <a:rPr lang="de-DE" altLang="de-DE" sz="2400" dirty="0" err="1">
                <a:ea typeface="ＭＳ Ｐゴシック" pitchFamily="34" charset="-128"/>
              </a:rPr>
              <a:t>big</a:t>
            </a:r>
            <a:r>
              <a:rPr lang="de-DE" altLang="de-DE" sz="2400" dirty="0">
                <a:ea typeface="ＭＳ Ｐゴシック" pitchFamily="34" charset="-128"/>
              </a:rPr>
              <a:t> national </a:t>
            </a:r>
            <a:r>
              <a:rPr lang="de-DE" altLang="de-DE" sz="2400" dirty="0" err="1">
                <a:ea typeface="ＭＳ Ｐゴシック" pitchFamily="34" charset="-128"/>
              </a:rPr>
              <a:t>projects</a:t>
            </a:r>
            <a:r>
              <a:rPr lang="de-DE" altLang="de-DE" sz="2400" dirty="0">
                <a:ea typeface="ＭＳ Ｐゴシック" pitchFamily="34" charset="-128"/>
              </a:rPr>
              <a:t>, </a:t>
            </a:r>
            <a:r>
              <a:rPr lang="de-DE" altLang="de-DE" sz="2400" dirty="0" err="1">
                <a:ea typeface="ＭＳ Ｐゴシック" pitchFamily="34" charset="-128"/>
              </a:rPr>
              <a:t>role</a:t>
            </a:r>
            <a:r>
              <a:rPr lang="de-DE" altLang="de-DE" sz="2400" dirty="0">
                <a:ea typeface="ＭＳ Ｐゴシック" pitchFamily="34" charset="-128"/>
              </a:rPr>
              <a:t> </a:t>
            </a:r>
            <a:r>
              <a:rPr lang="de-DE" altLang="de-DE" sz="2400" dirty="0" err="1">
                <a:ea typeface="ＭＳ Ｐゴシック" pitchFamily="34" charset="-128"/>
              </a:rPr>
              <a:t>as</a:t>
            </a:r>
            <a:r>
              <a:rPr lang="de-DE" altLang="de-DE" sz="2400" dirty="0">
                <a:ea typeface="ＭＳ Ｐゴシック" pitchFamily="34" charset="-128"/>
              </a:rPr>
              <a:t> </a:t>
            </a:r>
            <a:r>
              <a:rPr lang="de-DE" altLang="de-DE" sz="2400" dirty="0" err="1">
                <a:ea typeface="ＭＳ Ｐゴシック" pitchFamily="34" charset="-128"/>
              </a:rPr>
              <a:t>Principal</a:t>
            </a:r>
            <a:r>
              <a:rPr lang="de-DE" altLang="de-DE" sz="2400" dirty="0">
                <a:ea typeface="ＭＳ Ｐゴシック" pitchFamily="34" charset="-128"/>
              </a:rPr>
              <a:t> </a:t>
            </a:r>
            <a:r>
              <a:rPr lang="de-DE" altLang="de-DE" sz="2400" dirty="0" err="1" smtClean="0">
                <a:ea typeface="ＭＳ Ｐゴシック" pitchFamily="34" charset="-128"/>
              </a:rPr>
              <a:t>Investigator</a:t>
            </a:r>
            <a:r>
              <a:rPr lang="de-DE" altLang="de-DE" sz="2400" dirty="0" smtClean="0">
                <a:ea typeface="ＭＳ Ｐゴシック" pitchFamily="34" charset="-128"/>
              </a:rPr>
              <a:t> (PI):</a:t>
            </a:r>
            <a:endParaRPr lang="de-DE" altLang="de-DE" sz="2400" dirty="0">
              <a:ea typeface="ＭＳ Ｐゴシック" pitchFamily="34" charset="-128"/>
            </a:endParaRPr>
          </a:p>
          <a:p>
            <a:pPr lvl="1">
              <a:lnSpc>
                <a:spcPts val="3200"/>
              </a:lnSpc>
              <a:spcBef>
                <a:spcPts val="0"/>
              </a:spcBef>
              <a:buFont typeface="Symbol" charset="2"/>
              <a:buChar char="-"/>
            </a:pPr>
            <a:r>
              <a:rPr lang="de-DE" altLang="de-DE" sz="2000" dirty="0">
                <a:ea typeface="ＭＳ Ｐゴシック" pitchFamily="34" charset="-128"/>
              </a:rPr>
              <a:t>TextGrid (2006-2015): </a:t>
            </a:r>
            <a:r>
              <a:rPr lang="de-DE" altLang="de-DE" sz="2000" dirty="0" smtClean="0">
                <a:ea typeface="ＭＳ Ｐゴシック" pitchFamily="34" charset="-128"/>
              </a:rPr>
              <a:t>10 </a:t>
            </a:r>
            <a:r>
              <a:rPr lang="de-DE" altLang="de-DE" sz="2000" dirty="0" err="1">
                <a:ea typeface="ＭＳ Ｐゴシック" pitchFamily="34" charset="-128"/>
              </a:rPr>
              <a:t>Mio</a:t>
            </a:r>
            <a:r>
              <a:rPr lang="de-DE" altLang="de-DE" sz="2000" dirty="0">
                <a:ea typeface="ＭＳ Ｐゴシック" pitchFamily="34" charset="-128"/>
              </a:rPr>
              <a:t> Euro, 12 </a:t>
            </a:r>
            <a:r>
              <a:rPr lang="de-DE" altLang="de-DE" sz="2000" dirty="0" err="1" smtClean="0">
                <a:ea typeface="ＭＳ Ｐゴシック" pitchFamily="34" charset="-128"/>
              </a:rPr>
              <a:t>partners</a:t>
            </a:r>
            <a:r>
              <a:rPr lang="de-DE" altLang="de-DE" sz="2000" dirty="0">
                <a:ea typeface="ＭＳ Ｐゴシック" pitchFamily="34" charset="-128"/>
              </a:rPr>
              <a:t/>
            </a:r>
            <a:br>
              <a:rPr lang="de-DE" altLang="de-DE" sz="2000" dirty="0">
                <a:ea typeface="ＭＳ Ｐゴシック" pitchFamily="34" charset="-128"/>
              </a:rPr>
            </a:br>
            <a:r>
              <a:rPr lang="de-DE" altLang="de-DE" sz="2000" b="1" i="1" dirty="0">
                <a:ea typeface="ＭＳ Ｐゴシック" pitchFamily="34" charset="-128"/>
              </a:rPr>
              <a:t>Virtual Research Environment</a:t>
            </a:r>
          </a:p>
          <a:p>
            <a:pPr lvl="1">
              <a:lnSpc>
                <a:spcPts val="3200"/>
              </a:lnSpc>
              <a:spcBef>
                <a:spcPts val="0"/>
              </a:spcBef>
              <a:buFont typeface="Symbol" charset="2"/>
              <a:buChar char="-"/>
            </a:pPr>
            <a:r>
              <a:rPr lang="de-DE" altLang="de-DE" sz="2000" dirty="0">
                <a:ea typeface="ＭＳ Ｐゴシック" pitchFamily="34" charset="-128"/>
              </a:rPr>
              <a:t>DARIAH-DE (</a:t>
            </a:r>
            <a:r>
              <a:rPr lang="de-DE" altLang="de-DE" sz="2000" dirty="0" smtClean="0">
                <a:ea typeface="ＭＳ Ｐゴシック" pitchFamily="34" charset="-128"/>
              </a:rPr>
              <a:t>2011-2016plus</a:t>
            </a:r>
            <a:r>
              <a:rPr lang="de-DE" altLang="de-DE" sz="2000" dirty="0">
                <a:ea typeface="ＭＳ Ｐゴシック" pitchFamily="34" charset="-128"/>
              </a:rPr>
              <a:t>): </a:t>
            </a:r>
            <a:r>
              <a:rPr lang="de-DE" altLang="de-DE" sz="2000" dirty="0" smtClean="0">
                <a:ea typeface="ＭＳ Ｐゴシック" pitchFamily="34" charset="-128"/>
              </a:rPr>
              <a:t>10.5 </a:t>
            </a:r>
            <a:r>
              <a:rPr lang="de-DE" altLang="de-DE" sz="2000" dirty="0" err="1">
                <a:ea typeface="ＭＳ Ｐゴシック" pitchFamily="34" charset="-128"/>
              </a:rPr>
              <a:t>Mio</a:t>
            </a:r>
            <a:r>
              <a:rPr lang="de-DE" altLang="de-DE" sz="2000" dirty="0">
                <a:ea typeface="ＭＳ Ｐゴシック" pitchFamily="34" charset="-128"/>
              </a:rPr>
              <a:t> </a:t>
            </a:r>
            <a:r>
              <a:rPr lang="de-DE" altLang="de-DE" sz="2000" dirty="0" smtClean="0">
                <a:ea typeface="ＭＳ Ｐゴシック" pitchFamily="34" charset="-128"/>
              </a:rPr>
              <a:t>Euro, 20 </a:t>
            </a:r>
            <a:r>
              <a:rPr lang="de-DE" altLang="de-DE" sz="2000" dirty="0" err="1" smtClean="0">
                <a:ea typeface="ＭＳ Ｐゴシック" pitchFamily="34" charset="-128"/>
              </a:rPr>
              <a:t>partners</a:t>
            </a:r>
            <a:r>
              <a:rPr lang="de-DE" altLang="de-DE" sz="2000" dirty="0">
                <a:ea typeface="ＭＳ Ｐゴシック" pitchFamily="34" charset="-128"/>
              </a:rPr>
              <a:t/>
            </a:r>
            <a:br>
              <a:rPr lang="de-DE" altLang="de-DE" sz="2000" dirty="0">
                <a:ea typeface="ＭＳ Ｐゴシック" pitchFamily="34" charset="-128"/>
              </a:rPr>
            </a:br>
            <a:r>
              <a:rPr lang="de-DE" altLang="de-DE" sz="2000" b="1" i="1" dirty="0">
                <a:ea typeface="ＭＳ Ｐゴシック" pitchFamily="34" charset="-128"/>
              </a:rPr>
              <a:t>Research </a:t>
            </a:r>
            <a:r>
              <a:rPr lang="de-DE" altLang="de-DE" sz="2000" b="1" i="1" dirty="0" smtClean="0">
                <a:ea typeface="ＭＳ Ｐゴシック" pitchFamily="34" charset="-128"/>
              </a:rPr>
              <a:t>Infrastructure</a:t>
            </a:r>
            <a:endParaRPr lang="de-DE" altLang="de-DE" sz="2000" dirty="0">
              <a:ea typeface="ＭＳ Ｐゴシック" pitchFamily="34" charset="-128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9876-D653-4B08-81C7-FE5D14C52627}" type="slidenum">
              <a:rPr lang="en-GB" altLang="de-DE" smtClean="0"/>
              <a:pPr/>
              <a:t>9</a:t>
            </a:fld>
            <a:endParaRPr lang="en-GB" alt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Digital Humanities (DH) at SUB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3227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riah-de_bmbf-template_2011-11-11 (2)">
  <a:themeElements>
    <a:clrScheme name="dariah-de_bmbf-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ariah-de_bmbf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iah-de_bmbf-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iah-de_bmbf-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iah-de_bmbf-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iah-de_bmbf-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iah-de_bmbf-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iah-de_bmbf-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iah-de_bmbf-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iah-de_bmbf-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iah-de_bmbf-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iah-de_bmbf-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iah-de_bmbf-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dariah-de_bmbf-template_2011-11-11 (2)</Template>
  <TotalTime>0</TotalTime>
  <Words>621</Words>
  <Application>Microsoft Office PowerPoint</Application>
  <PresentationFormat>Pokaz na ekranie (4:3)</PresentationFormat>
  <Paragraphs>173</Paragraphs>
  <Slides>21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21</vt:i4>
      </vt:variant>
    </vt:vector>
  </HeadingPairs>
  <TitlesOfParts>
    <vt:vector size="32" baseType="lpstr">
      <vt:lpstr>ＭＳ Ｐゴシック</vt:lpstr>
      <vt:lpstr>ＭＳ Ｐゴシック</vt:lpstr>
      <vt:lpstr>Arial</vt:lpstr>
      <vt:lpstr>Arial Rounded MT Bold</vt:lpstr>
      <vt:lpstr>Calibri</vt:lpstr>
      <vt:lpstr>Latha</vt:lpstr>
      <vt:lpstr>Symbol</vt:lpstr>
      <vt:lpstr>Times New Roman</vt:lpstr>
      <vt:lpstr>Wingdings</vt:lpstr>
      <vt:lpstr>dariah-de_bmbf-template_2011-11-11 (2)</vt:lpstr>
      <vt:lpstr>Benutzerdefiniertes Design</vt:lpstr>
      <vt:lpstr>DARIAH-DE &amp; DARIAH-EU </vt:lpstr>
      <vt:lpstr>DARIAH-DE</vt:lpstr>
      <vt:lpstr>Meet DARIAH-DE    (2nd funding phase)</vt:lpstr>
      <vt:lpstr>Key Facts</vt:lpstr>
      <vt:lpstr>Partners</vt:lpstr>
      <vt:lpstr>Prezentacja programu PowerPoint</vt:lpstr>
      <vt:lpstr>Prezentacja programu PowerPoint</vt:lpstr>
      <vt:lpstr>Lessons Learned - Göttingen Impressions -</vt:lpstr>
      <vt:lpstr>Digital Humanities (DH) at SUB</vt:lpstr>
      <vt:lpstr>Lessons Learned: Discipline-specific</vt:lpstr>
      <vt:lpstr>Lessons Learned: From small to big</vt:lpstr>
      <vt:lpstr>Lessons learned: Sustainability</vt:lpstr>
      <vt:lpstr>Some Highlights of DARIAH-ERIC</vt:lpstr>
      <vt:lpstr>Brief history</vt:lpstr>
      <vt:lpstr>Prezentacja programu PowerPoint</vt:lpstr>
      <vt:lpstr>Full Members</vt:lpstr>
      <vt:lpstr>Organisational Framework</vt:lpstr>
      <vt:lpstr>Network of affiliated EU-Projects</vt:lpstr>
      <vt:lpstr>Open Humanities – DARIAH Call 2015</vt:lpstr>
      <vt:lpstr>Prezentacja programu PowerPoint</vt:lpstr>
      <vt:lpstr>Thank you very much!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Julia-Katharina Reichenpfader</dc:creator>
  <cp:lastModifiedBy>Agnieszka</cp:lastModifiedBy>
  <cp:revision>124</cp:revision>
  <dcterms:created xsi:type="dcterms:W3CDTF">2014-01-15T15:54:57Z</dcterms:created>
  <dcterms:modified xsi:type="dcterms:W3CDTF">2014-12-15T14:12:23Z</dcterms:modified>
</cp:coreProperties>
</file>